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70" r:id="rId5"/>
    <p:sldId id="295" r:id="rId6"/>
    <p:sldId id="278" r:id="rId7"/>
    <p:sldId id="277" r:id="rId8"/>
    <p:sldId id="279" r:id="rId9"/>
    <p:sldId id="293" r:id="rId10"/>
    <p:sldId id="301" r:id="rId11"/>
    <p:sldId id="281" r:id="rId12"/>
    <p:sldId id="294" r:id="rId13"/>
    <p:sldId id="306" r:id="rId14"/>
    <p:sldId id="282" r:id="rId15"/>
    <p:sldId id="283" r:id="rId16"/>
    <p:sldId id="284" r:id="rId17"/>
    <p:sldId id="285" r:id="rId18"/>
    <p:sldId id="287" r:id="rId19"/>
    <p:sldId id="307" r:id="rId20"/>
    <p:sldId id="280" r:id="rId21"/>
    <p:sldId id="292" r:id="rId22"/>
    <p:sldId id="298" r:id="rId23"/>
    <p:sldId id="314" r:id="rId24"/>
    <p:sldId id="286" r:id="rId25"/>
    <p:sldId id="288" r:id="rId26"/>
    <p:sldId id="302" r:id="rId27"/>
    <p:sldId id="299" r:id="rId28"/>
    <p:sldId id="297" r:id="rId29"/>
    <p:sldId id="304" r:id="rId30"/>
    <p:sldId id="305" r:id="rId31"/>
    <p:sldId id="303" r:id="rId32"/>
    <p:sldId id="309" r:id="rId33"/>
    <p:sldId id="310" r:id="rId34"/>
    <p:sldId id="311" r:id="rId35"/>
    <p:sldId id="312" r:id="rId36"/>
    <p:sldId id="313" r:id="rId37"/>
    <p:sldId id="308" r:id="rId38"/>
    <p:sldId id="274" r:id="rId39"/>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flock" initials="EF" lastIdx="5" clrIdx="0"/>
  <p:cmAuthor id="1" name="John Noran" initials="JN"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6" autoAdjust="0"/>
  </p:normalViewPr>
  <p:slideViewPr>
    <p:cSldViewPr>
      <p:cViewPr>
        <p:scale>
          <a:sx n="89" d="100"/>
          <a:sy n="89" d="100"/>
        </p:scale>
        <p:origin x="-4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3" d="100"/>
          <a:sy n="43" d="100"/>
        </p:scale>
        <p:origin x="-2634" y="-12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3357" tIns="46679" rIns="93357" bIns="46679" rtlCol="0"/>
          <a:lstStyle>
            <a:lvl1pPr algn="l" fontAlgn="auto">
              <a:spcBef>
                <a:spcPts val="0"/>
              </a:spcBef>
              <a:spcAft>
                <a:spcPts val="0"/>
              </a:spcAft>
              <a:defRPr sz="1200">
                <a:latin typeface="+mn-lt"/>
              </a:defRPr>
            </a:lvl1pPr>
          </a:lstStyle>
          <a:p>
            <a:pPr>
              <a:defRPr/>
            </a:pPr>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3357" tIns="46679" rIns="93357" bIns="4667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3357" tIns="46679" rIns="93357" bIns="46679" rtlCol="0" anchor="b"/>
          <a:lstStyle>
            <a:lvl1pPr algn="r" fontAlgn="auto">
              <a:spcBef>
                <a:spcPts val="0"/>
              </a:spcBef>
              <a:spcAft>
                <a:spcPts val="0"/>
              </a:spcAft>
              <a:defRPr sz="1200">
                <a:latin typeface="+mn-lt"/>
              </a:defRPr>
            </a:lvl1pPr>
          </a:lstStyle>
          <a:p>
            <a:pPr>
              <a:defRPr/>
            </a:pPr>
            <a:fld id="{D17FC2F3-666D-4BC1-AEFA-158A08E17494}" type="slidenum">
              <a:rPr lang="en-US"/>
              <a:pPr>
                <a:defRPr/>
              </a:pPr>
              <a:t>‹#›</a:t>
            </a:fld>
            <a:endParaRPr lang="en-US"/>
          </a:p>
        </p:txBody>
      </p:sp>
    </p:spTree>
    <p:extLst>
      <p:ext uri="{BB962C8B-B14F-4D97-AF65-F5344CB8AC3E}">
        <p14:creationId xmlns:p14="http://schemas.microsoft.com/office/powerpoint/2010/main" val="1603555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3357" tIns="46679" rIns="93357" bIns="4667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3357" tIns="46679" rIns="93357" bIns="46679" rtlCol="0"/>
          <a:lstStyle>
            <a:lvl1pPr algn="r" fontAlgn="auto">
              <a:spcBef>
                <a:spcPts val="0"/>
              </a:spcBef>
              <a:spcAft>
                <a:spcPts val="0"/>
              </a:spcAft>
              <a:defRPr sz="1200">
                <a:latin typeface="+mn-lt"/>
              </a:defRPr>
            </a:lvl1pPr>
          </a:lstStyle>
          <a:p>
            <a:pPr>
              <a:defRPr/>
            </a:pPr>
            <a:fld id="{BF440F54-E1C5-4690-ABF2-79CCEEDD2739}" type="datetimeFigureOut">
              <a:rPr lang="en-US"/>
              <a:pPr>
                <a:defRPr/>
              </a:pPr>
              <a:t>5/4/2012</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57" tIns="46679" rIns="93357" bIns="46679" rtlCol="0" anchor="ctr"/>
          <a:lstStyle/>
          <a:p>
            <a:pPr lvl="0"/>
            <a:endParaRPr lang="en-US" noProof="0"/>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3357" tIns="46679" rIns="93357" bIns="466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550"/>
            <a:ext cx="3044825" cy="465138"/>
          </a:xfrm>
          <a:prstGeom prst="rect">
            <a:avLst/>
          </a:prstGeom>
        </p:spPr>
        <p:txBody>
          <a:bodyPr vert="horz" lIns="93357" tIns="46679" rIns="93357" bIns="4667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3357" tIns="46679" rIns="93357" bIns="46679" rtlCol="0" anchor="b"/>
          <a:lstStyle>
            <a:lvl1pPr algn="r" fontAlgn="auto">
              <a:spcBef>
                <a:spcPts val="0"/>
              </a:spcBef>
              <a:spcAft>
                <a:spcPts val="0"/>
              </a:spcAft>
              <a:defRPr sz="1200">
                <a:latin typeface="+mn-lt"/>
              </a:defRPr>
            </a:lvl1pPr>
          </a:lstStyle>
          <a:p>
            <a:pPr>
              <a:defRPr/>
            </a:pPr>
            <a:fld id="{ECE94E9D-7827-4604-B35E-BC9B54559F7D}" type="slidenum">
              <a:rPr lang="en-US"/>
              <a:pPr>
                <a:defRPr/>
              </a:pPr>
              <a:t>‹#›</a:t>
            </a:fld>
            <a:endParaRPr lang="en-US"/>
          </a:p>
        </p:txBody>
      </p:sp>
    </p:spTree>
    <p:extLst>
      <p:ext uri="{BB962C8B-B14F-4D97-AF65-F5344CB8AC3E}">
        <p14:creationId xmlns:p14="http://schemas.microsoft.com/office/powerpoint/2010/main" val="2529206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66AA7-6CA0-4E33-AC57-08F9911D44E4}"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A03AA5-F98F-42B7-815C-AE2CA1876F7D}" type="slidenum">
              <a:rPr lang="en-US" smtClean="0"/>
              <a:pPr fontAlgn="base">
                <a:spcBef>
                  <a:spcPct val="0"/>
                </a:spcBef>
                <a:spcAft>
                  <a:spcPct val="0"/>
                </a:spcAft>
                <a:defRPr/>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cxnSp>
        <p:nvCxnSpPr>
          <p:cNvPr id="5" name="Straight Connector 4"/>
          <p:cNvCxnSpPr/>
          <p:nvPr userDrawn="1"/>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txBox="1">
            <a:spLocks/>
          </p:cNvSpPr>
          <p:nvPr userDrawn="1"/>
        </p:nvSpPr>
        <p:spPr>
          <a:xfrm>
            <a:off x="490538" y="6400800"/>
            <a:ext cx="8196262" cy="306388"/>
          </a:xfrm>
          <a:prstGeom prst="rect">
            <a:avLst/>
          </a:prstGeom>
        </p:spPr>
        <p:txBody>
          <a:bodyPr/>
          <a:lstStyle>
            <a:lvl1pPr>
              <a:defRPr>
                <a:solidFill>
                  <a:schemeClr val="bg1">
                    <a:lumMod val="50000"/>
                  </a:schemeClr>
                </a:solidFill>
              </a:defRPr>
            </a:lvl1pPr>
          </a:lstStyle>
          <a:p>
            <a:pPr algn="r">
              <a:defRPr/>
            </a:pPr>
            <a:r>
              <a:rPr lang="en-US" sz="1200" dirty="0" smtClean="0">
                <a:latin typeface="Calibri" pitchFamily="34" charset="0"/>
              </a:rPr>
              <a:t>		</a:t>
            </a:r>
            <a:endParaRPr lang="en-US" sz="1200" dirty="0">
              <a:latin typeface="Calibri" pitchFamily="34" charset="0"/>
            </a:endParaRPr>
          </a:p>
        </p:txBody>
      </p:sp>
      <p:cxnSp>
        <p:nvCxnSpPr>
          <p:cNvPr id="7" name="Straight Connector 6"/>
          <p:cNvCxnSpPr/>
          <p:nvPr userDrawn="1"/>
        </p:nvCxnSpPr>
        <p:spPr>
          <a:xfrm>
            <a:off x="304800" y="914400"/>
            <a:ext cx="16002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txBox="1">
            <a:spLocks/>
          </p:cNvSpPr>
          <p:nvPr userDrawn="1"/>
        </p:nvSpPr>
        <p:spPr>
          <a:xfrm>
            <a:off x="228600" y="6400800"/>
            <a:ext cx="8610600" cy="306388"/>
          </a:xfrm>
          <a:prstGeom prst="rect">
            <a:avLst/>
          </a:prstGeom>
        </p:spPr>
        <p:txBody>
          <a:bodyPr/>
          <a:lstStyle>
            <a:lvl1pPr>
              <a:defRPr>
                <a:solidFill>
                  <a:schemeClr val="bg1">
                    <a:lumMod val="50000"/>
                  </a:schemeClr>
                </a:solidFill>
              </a:defRPr>
            </a:lvl1pPr>
          </a:lstStyle>
          <a:p>
            <a:pPr>
              <a:defRPr/>
            </a:pPr>
            <a:r>
              <a:rPr lang="en-US" sz="1200" b="1" dirty="0" smtClean="0">
                <a:solidFill>
                  <a:schemeClr val="tx1">
                    <a:lumMod val="65000"/>
                    <a:lumOff val="35000"/>
                  </a:schemeClr>
                </a:solidFill>
                <a:latin typeface="Calibri" pitchFamily="34" charset="0"/>
              </a:rPr>
              <a:t>Eligible Services  </a:t>
            </a:r>
            <a:r>
              <a:rPr lang="en-US" sz="1200" dirty="0" smtClean="0">
                <a:solidFill>
                  <a:schemeClr val="tx1">
                    <a:lumMod val="65000"/>
                    <a:lumOff val="35000"/>
                  </a:schemeClr>
                </a:solidFill>
                <a:latin typeface="Calibri" pitchFamily="34" charset="0"/>
              </a:rPr>
              <a:t>I  2012 Schools &amp; Libraries Spring Service Provider Trainings			                    </a:t>
            </a:r>
            <a:fld id="{331BBF8C-73F6-458D-A4D5-2440A8D714F3}" type="slidenum">
              <a:rPr lang="en-US" sz="1200" smtClean="0">
                <a:solidFill>
                  <a:schemeClr val="tx1">
                    <a:lumMod val="65000"/>
                    <a:lumOff val="35000"/>
                  </a:schemeClr>
                </a:solidFill>
                <a:latin typeface="Calibri" pitchFamily="34" charset="0"/>
              </a:rPr>
              <a:pPr>
                <a:defRPr/>
              </a:pPr>
              <a:t>‹#›</a:t>
            </a:fld>
            <a:endParaRPr lang="en-US" sz="1200" dirty="0">
              <a:latin typeface="Calibri" pitchFamily="34" charset="0"/>
            </a:endParaRPr>
          </a:p>
        </p:txBody>
      </p:sp>
      <p:cxnSp>
        <p:nvCxnSpPr>
          <p:cNvPr id="11" name="Straight Connector 10"/>
          <p:cNvCxnSpPr/>
          <p:nvPr userDrawn="1"/>
        </p:nvCxnSpPr>
        <p:spPr>
          <a:xfrm>
            <a:off x="304800" y="64008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p:nvPr>
        </p:nvSpPr>
        <p:spPr>
          <a:xfrm>
            <a:off x="914400" y="2667000"/>
            <a:ext cx="7772400" cy="838200"/>
          </a:xfrm>
          <a:prstGeom prst="rect">
            <a:avLst/>
          </a:prstGeom>
        </p:spPr>
        <p:txBody>
          <a:bodyPr/>
          <a:lstStyle>
            <a:lvl1pPr algn="r">
              <a:buNone/>
              <a:defRPr sz="4400"/>
            </a:lvl1pPr>
          </a:lstStyle>
          <a:p>
            <a:pPr lvl="0"/>
            <a:r>
              <a:rPr lang="en-US" smtClean="0"/>
              <a:t>Click to edit Master text styles</a:t>
            </a:r>
          </a:p>
        </p:txBody>
      </p:sp>
      <p:sp>
        <p:nvSpPr>
          <p:cNvPr id="9" name="Text Placeholder 3"/>
          <p:cNvSpPr>
            <a:spLocks noGrp="1"/>
          </p:cNvSpPr>
          <p:nvPr>
            <p:ph type="body" sz="quarter" idx="11"/>
          </p:nvPr>
        </p:nvSpPr>
        <p:spPr>
          <a:xfrm>
            <a:off x="914400" y="3505200"/>
            <a:ext cx="7772400" cy="838200"/>
          </a:xfrm>
          <a:prstGeom prst="rect">
            <a:avLst/>
          </a:prstGeom>
        </p:spPr>
        <p:txBody>
          <a:bodyPr/>
          <a:lstStyle>
            <a:lvl1pPr algn="r">
              <a:buNone/>
              <a:defRPr sz="6000" b="1"/>
            </a:lvl1pPr>
          </a:lstStyle>
          <a:p>
            <a:pPr lvl="0"/>
            <a:r>
              <a:rPr lang="en-US" smtClean="0"/>
              <a:t>Click to edit Master text styles</a:t>
            </a:r>
          </a:p>
        </p:txBody>
      </p:sp>
      <p:sp>
        <p:nvSpPr>
          <p:cNvPr id="10" name="Text Placeholder 3"/>
          <p:cNvSpPr>
            <a:spLocks noGrp="1"/>
          </p:cNvSpPr>
          <p:nvPr>
            <p:ph type="body" sz="quarter" idx="12"/>
          </p:nvPr>
        </p:nvSpPr>
        <p:spPr>
          <a:xfrm>
            <a:off x="914400" y="4419600"/>
            <a:ext cx="7772400" cy="838200"/>
          </a:xfrm>
          <a:prstGeom prst="rect">
            <a:avLst/>
          </a:prstGeom>
        </p:spPr>
        <p:txBody>
          <a:bodyPr/>
          <a:lstStyle>
            <a:lvl1pPr marL="342900" marR="0" indent="-342900" algn="r" defTabSz="914400" rtl="0" eaLnBrk="1" fontAlgn="auto" latinLnBrk="0" hangingPunct="1">
              <a:lnSpc>
                <a:spcPct val="100000"/>
              </a:lnSpc>
              <a:spcBef>
                <a:spcPts val="0"/>
              </a:spcBef>
              <a:spcAft>
                <a:spcPts val="1200"/>
              </a:spcAft>
              <a:buClrTx/>
              <a:buSzTx/>
              <a:buNone/>
              <a:tabLst/>
              <a:defRPr sz="2800"/>
            </a:lvl1pPr>
          </a:lstStyle>
          <a:p>
            <a:pPr lvl="0"/>
            <a:r>
              <a:rPr lang="en-US" smtClean="0"/>
              <a:t>Click to edit Master text styles</a:t>
            </a:r>
          </a:p>
        </p:txBody>
      </p:sp>
    </p:spTree>
    <p:extLst>
      <p:ext uri="{BB962C8B-B14F-4D97-AF65-F5344CB8AC3E}">
        <p14:creationId xmlns:p14="http://schemas.microsoft.com/office/powerpoint/2010/main" val="342882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cxnSp>
        <p:nvCxnSpPr>
          <p:cNvPr id="4" name="Straight Connector 3"/>
          <p:cNvCxnSpPr/>
          <p:nvPr userDrawn="1"/>
        </p:nvCxnSpPr>
        <p:spPr>
          <a:xfrm>
            <a:off x="304800" y="3505200"/>
            <a:ext cx="8839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304800" y="914400"/>
            <a:ext cx="16002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a:spLocks/>
          </p:cNvSpPr>
          <p:nvPr userDrawn="1"/>
        </p:nvSpPr>
        <p:spPr>
          <a:xfrm>
            <a:off x="228600" y="6400800"/>
            <a:ext cx="8610600" cy="306388"/>
          </a:xfrm>
          <a:prstGeom prst="rect">
            <a:avLst/>
          </a:prstGeom>
        </p:spPr>
        <p:txBody>
          <a:bodyPr/>
          <a:lstStyle>
            <a:lvl1pPr>
              <a:defRPr>
                <a:solidFill>
                  <a:schemeClr val="bg1">
                    <a:lumMod val="50000"/>
                  </a:schemeClr>
                </a:solidFill>
              </a:defRPr>
            </a:lvl1pPr>
          </a:lstStyle>
          <a:p>
            <a:pPr>
              <a:defRPr/>
            </a:pPr>
            <a:r>
              <a:rPr lang="en-US" sz="1200" b="1" dirty="0" smtClean="0">
                <a:solidFill>
                  <a:schemeClr val="tx1">
                    <a:lumMod val="65000"/>
                    <a:lumOff val="35000"/>
                  </a:schemeClr>
                </a:solidFill>
                <a:latin typeface="Calibri" pitchFamily="34" charset="0"/>
              </a:rPr>
              <a:t>Eligible Services  </a:t>
            </a:r>
            <a:r>
              <a:rPr lang="en-US" sz="1200" dirty="0" smtClean="0">
                <a:solidFill>
                  <a:schemeClr val="tx1">
                    <a:lumMod val="65000"/>
                    <a:lumOff val="35000"/>
                  </a:schemeClr>
                </a:solidFill>
                <a:latin typeface="Calibri" pitchFamily="34" charset="0"/>
              </a:rPr>
              <a:t>I  2012 Schools &amp; Libraries Spring Service Provider Trainings			                    </a:t>
            </a:r>
            <a:fld id="{E5AA7419-BCBA-4F84-A54A-AFE367229E37}" type="slidenum">
              <a:rPr lang="en-US" sz="1200" smtClean="0">
                <a:solidFill>
                  <a:schemeClr val="tx1">
                    <a:lumMod val="65000"/>
                    <a:lumOff val="35000"/>
                  </a:schemeClr>
                </a:solidFill>
                <a:latin typeface="Calibri" pitchFamily="34" charset="0"/>
              </a:rPr>
              <a:pPr>
                <a:defRPr/>
              </a:pPr>
              <a:t>‹#›</a:t>
            </a:fld>
            <a:endParaRPr lang="en-US" sz="1200" dirty="0">
              <a:latin typeface="Calibri" pitchFamily="34" charset="0"/>
            </a:endParaRPr>
          </a:p>
        </p:txBody>
      </p:sp>
      <p:cxnSp>
        <p:nvCxnSpPr>
          <p:cNvPr id="9" name="Straight Connector 8"/>
          <p:cNvCxnSpPr/>
          <p:nvPr userDrawn="1"/>
        </p:nvCxnSpPr>
        <p:spPr>
          <a:xfrm>
            <a:off x="304800" y="64008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0"/>
          </p:nvPr>
        </p:nvSpPr>
        <p:spPr>
          <a:xfrm>
            <a:off x="914400" y="2667000"/>
            <a:ext cx="7772400" cy="838200"/>
          </a:xfrm>
          <a:prstGeom prst="rect">
            <a:avLst/>
          </a:prstGeom>
        </p:spPr>
        <p:txBody>
          <a:bodyPr/>
          <a:lstStyle>
            <a:lvl1pPr algn="r">
              <a:buNone/>
              <a:defRPr sz="4400"/>
            </a:lvl1pPr>
          </a:lstStyle>
          <a:p>
            <a:pPr lvl="0"/>
            <a:r>
              <a:rPr lang="en-US" smtClean="0"/>
              <a:t>Click to edit Master text styles</a:t>
            </a:r>
          </a:p>
        </p:txBody>
      </p:sp>
      <p:sp>
        <p:nvSpPr>
          <p:cNvPr id="8" name="Text Placeholder 3"/>
          <p:cNvSpPr>
            <a:spLocks noGrp="1"/>
          </p:cNvSpPr>
          <p:nvPr>
            <p:ph type="body" sz="quarter" idx="11"/>
          </p:nvPr>
        </p:nvSpPr>
        <p:spPr>
          <a:xfrm>
            <a:off x="914400" y="3505200"/>
            <a:ext cx="7772400" cy="838200"/>
          </a:xfrm>
          <a:prstGeom prst="rect">
            <a:avLst/>
          </a:prstGeom>
        </p:spPr>
        <p:txBody>
          <a:bodyPr/>
          <a:lstStyle>
            <a:lvl1pPr algn="r">
              <a:buNone/>
              <a:defRPr sz="6000" b="1"/>
            </a:lvl1pPr>
          </a:lstStyle>
          <a:p>
            <a:pPr lvl="0"/>
            <a:r>
              <a:rPr lang="en-US" smtClean="0"/>
              <a:t>Click to edit Master text styles</a:t>
            </a:r>
          </a:p>
        </p:txBody>
      </p:sp>
    </p:spTree>
    <p:extLst>
      <p:ext uri="{BB962C8B-B14F-4D97-AF65-F5344CB8AC3E}">
        <p14:creationId xmlns:p14="http://schemas.microsoft.com/office/powerpoint/2010/main" val="10305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sp>
        <p:nvSpPr>
          <p:cNvPr id="5" name="Footer Placeholder 4"/>
          <p:cNvSpPr txBox="1">
            <a:spLocks/>
          </p:cNvSpPr>
          <p:nvPr userDrawn="1"/>
        </p:nvSpPr>
        <p:spPr>
          <a:xfrm>
            <a:off x="228600" y="6400800"/>
            <a:ext cx="8610600" cy="306388"/>
          </a:xfrm>
          <a:prstGeom prst="rect">
            <a:avLst/>
          </a:prstGeom>
        </p:spPr>
        <p:txBody>
          <a:bodyPr/>
          <a:lstStyle>
            <a:lvl1pPr>
              <a:defRPr>
                <a:solidFill>
                  <a:schemeClr val="bg1">
                    <a:lumMod val="50000"/>
                  </a:schemeClr>
                </a:solidFill>
              </a:defRPr>
            </a:lvl1pPr>
          </a:lstStyle>
          <a:p>
            <a:pPr>
              <a:defRPr/>
            </a:pPr>
            <a:r>
              <a:rPr lang="en-US" sz="1200" b="1" dirty="0" smtClean="0">
                <a:solidFill>
                  <a:schemeClr val="tx1">
                    <a:lumMod val="65000"/>
                    <a:lumOff val="35000"/>
                  </a:schemeClr>
                </a:solidFill>
                <a:latin typeface="Calibri" pitchFamily="34" charset="0"/>
              </a:rPr>
              <a:t>Eligible Services  </a:t>
            </a:r>
            <a:r>
              <a:rPr lang="en-US" sz="1200" dirty="0" smtClean="0">
                <a:solidFill>
                  <a:schemeClr val="tx1">
                    <a:lumMod val="65000"/>
                    <a:lumOff val="35000"/>
                  </a:schemeClr>
                </a:solidFill>
                <a:latin typeface="Calibri" pitchFamily="34" charset="0"/>
              </a:rPr>
              <a:t>I  2012 Schools &amp; Libraries Spring Service Provider Trainings			                    </a:t>
            </a:r>
            <a:fld id="{8972EFBC-E674-4EAB-BB83-85CAD7A2CCC3}" type="slidenum">
              <a:rPr lang="en-US" sz="1200" smtClean="0">
                <a:solidFill>
                  <a:schemeClr val="tx1">
                    <a:lumMod val="65000"/>
                    <a:lumOff val="35000"/>
                  </a:schemeClr>
                </a:solidFill>
                <a:latin typeface="Calibri" pitchFamily="34" charset="0"/>
              </a:rPr>
              <a:pPr>
                <a:defRPr/>
              </a:pPr>
              <a:t>‹#›</a:t>
            </a:fld>
            <a:endParaRPr lang="en-US" sz="1200" dirty="0">
              <a:latin typeface="Calibri" pitchFamily="34" charset="0"/>
            </a:endParaRPr>
          </a:p>
        </p:txBody>
      </p:sp>
      <p:cxnSp>
        <p:nvCxnSpPr>
          <p:cNvPr id="6" name="Straight Connector 5"/>
          <p:cNvCxnSpPr/>
          <p:nvPr userDrawn="1"/>
        </p:nvCxnSpPr>
        <p:spPr>
          <a:xfrm>
            <a:off x="304800" y="64008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04800" y="9144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0"/>
          </p:nvPr>
        </p:nvSpPr>
        <p:spPr>
          <a:xfrm>
            <a:off x="457200" y="2209800"/>
            <a:ext cx="8229600" cy="40386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p:txBody>
      </p:sp>
      <p:sp>
        <p:nvSpPr>
          <p:cNvPr id="18" name="Text Placeholder 17"/>
          <p:cNvSpPr>
            <a:spLocks noGrp="1"/>
          </p:cNvSpPr>
          <p:nvPr>
            <p:ph type="body" sz="quarter" idx="11"/>
          </p:nvPr>
        </p:nvSpPr>
        <p:spPr>
          <a:xfrm>
            <a:off x="457200" y="1600200"/>
            <a:ext cx="8229600" cy="609600"/>
          </a:xfrm>
          <a:prstGeom prst="rect">
            <a:avLst/>
          </a:prstGeom>
        </p:spPr>
        <p:txBody>
          <a:bodyPr/>
          <a:lstStyle>
            <a:lvl1pPr>
              <a:buNone/>
              <a:defRPr sz="2600" b="1">
                <a:solidFill>
                  <a:srgbClr val="0070C0"/>
                </a:solidFill>
              </a:defRPr>
            </a:lvl1pPr>
            <a:lvl5pPr>
              <a:buNone/>
              <a:defRPr/>
            </a:lvl5pPr>
          </a:lstStyle>
          <a:p>
            <a:pPr lvl="0"/>
            <a:r>
              <a:rPr lang="en-US" smtClean="0"/>
              <a:t>Click to edit Master text styles</a:t>
            </a:r>
          </a:p>
        </p:txBody>
      </p:sp>
      <p:sp>
        <p:nvSpPr>
          <p:cNvPr id="21" name="Text Placeholder 20"/>
          <p:cNvSpPr>
            <a:spLocks noGrp="1"/>
          </p:cNvSpPr>
          <p:nvPr>
            <p:ph type="body" sz="quarter" idx="12"/>
          </p:nvPr>
        </p:nvSpPr>
        <p:spPr>
          <a:xfrm>
            <a:off x="3124200" y="381000"/>
            <a:ext cx="5562600" cy="533400"/>
          </a:xfrm>
          <a:prstGeom prst="rect">
            <a:avLst/>
          </a:prstGeom>
        </p:spPr>
        <p:txBody>
          <a:bodyPr/>
          <a:lstStyle>
            <a:lvl1pPr algn="r">
              <a:buNone/>
              <a:defRPr sz="3200" b="1"/>
            </a:lvl1pPr>
          </a:lstStyle>
          <a:p>
            <a:pPr lvl="0"/>
            <a:r>
              <a:rPr lang="en-US" smtClean="0"/>
              <a:t>Click to edit Master text styles</a:t>
            </a:r>
          </a:p>
        </p:txBody>
      </p:sp>
    </p:spTree>
    <p:extLst>
      <p:ext uri="{BB962C8B-B14F-4D97-AF65-F5344CB8AC3E}">
        <p14:creationId xmlns:p14="http://schemas.microsoft.com/office/powerpoint/2010/main" val="297354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490538" y="6400800"/>
            <a:ext cx="8196262" cy="306388"/>
          </a:xfrm>
          <a:prstGeom prst="rect">
            <a:avLst/>
          </a:prstGeom>
        </p:spPr>
        <p:txBody>
          <a:bodyPr/>
          <a:lstStyle>
            <a:lvl1pPr>
              <a:defRPr>
                <a:solidFill>
                  <a:schemeClr val="bg1">
                    <a:lumMod val="50000"/>
                  </a:schemeClr>
                </a:solidFill>
              </a:defRPr>
            </a:lvl1pPr>
          </a:lstStyle>
          <a:p>
            <a:pPr algn="r">
              <a:defRPr/>
            </a:pPr>
            <a:r>
              <a:rPr lang="en-US" sz="1200" dirty="0" smtClean="0">
                <a:latin typeface="Calibri" pitchFamily="34" charset="0"/>
              </a:rPr>
              <a:t>		</a:t>
            </a:r>
            <a:endParaRPr lang="en-US" sz="1200" dirty="0">
              <a:latin typeface="Calibri" pitchFamily="34" charset="0"/>
            </a:endParaRPr>
          </a:p>
        </p:txBody>
      </p:sp>
      <p:sp>
        <p:nvSpPr>
          <p:cNvPr id="6" name="Footer Placeholder 4"/>
          <p:cNvSpPr txBox="1">
            <a:spLocks/>
          </p:cNvSpPr>
          <p:nvPr userDrawn="1"/>
        </p:nvSpPr>
        <p:spPr>
          <a:xfrm>
            <a:off x="228600" y="6400800"/>
            <a:ext cx="8610600" cy="306388"/>
          </a:xfrm>
          <a:prstGeom prst="rect">
            <a:avLst/>
          </a:prstGeom>
        </p:spPr>
        <p:txBody>
          <a:bodyPr/>
          <a:lstStyle>
            <a:lvl1pPr>
              <a:defRPr>
                <a:solidFill>
                  <a:schemeClr val="bg1">
                    <a:lumMod val="50000"/>
                  </a:schemeClr>
                </a:solidFill>
              </a:defRPr>
            </a:lvl1pPr>
          </a:lstStyle>
          <a:p>
            <a:pPr>
              <a:defRPr/>
            </a:pPr>
            <a:r>
              <a:rPr lang="en-US" sz="1200" b="1" dirty="0" smtClean="0">
                <a:solidFill>
                  <a:schemeClr val="tx1">
                    <a:lumMod val="65000"/>
                    <a:lumOff val="35000"/>
                  </a:schemeClr>
                </a:solidFill>
                <a:latin typeface="Calibri" pitchFamily="34" charset="0"/>
              </a:rPr>
              <a:t>Eligible Services  </a:t>
            </a:r>
            <a:r>
              <a:rPr lang="en-US" sz="1200" dirty="0" smtClean="0">
                <a:solidFill>
                  <a:schemeClr val="tx1">
                    <a:lumMod val="65000"/>
                    <a:lumOff val="35000"/>
                  </a:schemeClr>
                </a:solidFill>
                <a:latin typeface="Calibri" pitchFamily="34" charset="0"/>
              </a:rPr>
              <a:t>I  2012 Schools &amp; Libraries Spring Service Provider Trainings			                    </a:t>
            </a:r>
            <a:fld id="{9CDD41A6-40A0-4AEB-ACFC-0207709C9EBE}" type="slidenum">
              <a:rPr lang="en-US" sz="1200" smtClean="0">
                <a:solidFill>
                  <a:schemeClr val="tx1">
                    <a:lumMod val="65000"/>
                    <a:lumOff val="35000"/>
                  </a:schemeClr>
                </a:solidFill>
                <a:latin typeface="Calibri" pitchFamily="34" charset="0"/>
              </a:rPr>
              <a:pPr>
                <a:defRPr/>
              </a:pPr>
              <a:t>‹#›</a:t>
            </a:fld>
            <a:endParaRPr lang="en-US" sz="1200" dirty="0">
              <a:latin typeface="Calibri" pitchFamily="34" charset="0"/>
            </a:endParaRPr>
          </a:p>
        </p:txBody>
      </p:sp>
      <p:cxnSp>
        <p:nvCxnSpPr>
          <p:cNvPr id="7" name="Straight Connector 6"/>
          <p:cNvCxnSpPr/>
          <p:nvPr userDrawn="1"/>
        </p:nvCxnSpPr>
        <p:spPr>
          <a:xfrm>
            <a:off x="304800" y="64008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04800" y="9144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3"/>
          </p:nvPr>
        </p:nvSpPr>
        <p:spPr>
          <a:xfrm>
            <a:off x="457200" y="2209800"/>
            <a:ext cx="8229600" cy="40386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p:txBody>
      </p:sp>
      <p:sp>
        <p:nvSpPr>
          <p:cNvPr id="18" name="Text Placeholder 17"/>
          <p:cNvSpPr>
            <a:spLocks noGrp="1"/>
          </p:cNvSpPr>
          <p:nvPr>
            <p:ph type="body" sz="quarter" idx="11"/>
          </p:nvPr>
        </p:nvSpPr>
        <p:spPr>
          <a:xfrm>
            <a:off x="457200" y="1600200"/>
            <a:ext cx="8229600" cy="609600"/>
          </a:xfrm>
          <a:prstGeom prst="rect">
            <a:avLst/>
          </a:prstGeom>
        </p:spPr>
        <p:txBody>
          <a:bodyPr/>
          <a:lstStyle>
            <a:lvl1pPr>
              <a:buNone/>
              <a:defRPr sz="2600" b="1">
                <a:solidFill>
                  <a:srgbClr val="0070C0"/>
                </a:solidFill>
              </a:defRPr>
            </a:lvl1pPr>
            <a:lvl5pPr>
              <a:buNone/>
              <a:defRPr/>
            </a:lvl5pPr>
          </a:lstStyle>
          <a:p>
            <a:pPr lvl="0"/>
            <a:r>
              <a:rPr lang="en-US" smtClean="0"/>
              <a:t>Click to edit Master text styles</a:t>
            </a:r>
          </a:p>
        </p:txBody>
      </p:sp>
      <p:sp>
        <p:nvSpPr>
          <p:cNvPr id="21" name="Text Placeholder 20"/>
          <p:cNvSpPr>
            <a:spLocks noGrp="1"/>
          </p:cNvSpPr>
          <p:nvPr>
            <p:ph type="body" sz="quarter" idx="12"/>
          </p:nvPr>
        </p:nvSpPr>
        <p:spPr>
          <a:xfrm>
            <a:off x="3048000" y="381000"/>
            <a:ext cx="5638800" cy="533400"/>
          </a:xfrm>
          <a:prstGeom prst="rect">
            <a:avLst/>
          </a:prstGeom>
        </p:spPr>
        <p:txBody>
          <a:bodyPr/>
          <a:lstStyle>
            <a:lvl1pPr algn="r">
              <a:buNone/>
              <a:defRPr sz="3200" b="1"/>
            </a:lvl1pPr>
          </a:lstStyle>
          <a:p>
            <a:pPr lvl="0"/>
            <a:r>
              <a:rPr lang="en-US" dirty="0" smtClean="0"/>
              <a:t>Click to edit Master text styles</a:t>
            </a:r>
          </a:p>
        </p:txBody>
      </p:sp>
    </p:spTree>
    <p:extLst>
      <p:ext uri="{BB962C8B-B14F-4D97-AF65-F5344CB8AC3E}">
        <p14:creationId xmlns:p14="http://schemas.microsoft.com/office/powerpoint/2010/main" val="200972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Text Slide">
    <p:spTree>
      <p:nvGrpSpPr>
        <p:cNvPr id="1" name=""/>
        <p:cNvGrpSpPr/>
        <p:nvPr/>
      </p:nvGrpSpPr>
      <p:grpSpPr>
        <a:xfrm>
          <a:off x="0" y="0"/>
          <a:ext cx="0" cy="0"/>
          <a:chOff x="0" y="0"/>
          <a:chExt cx="0" cy="0"/>
        </a:xfrm>
      </p:grpSpPr>
      <p:sp>
        <p:nvSpPr>
          <p:cNvPr id="6" name="Footer Placeholder 4"/>
          <p:cNvSpPr txBox="1">
            <a:spLocks/>
          </p:cNvSpPr>
          <p:nvPr userDrawn="1"/>
        </p:nvSpPr>
        <p:spPr>
          <a:xfrm>
            <a:off x="228600" y="6400800"/>
            <a:ext cx="8610600" cy="306388"/>
          </a:xfrm>
          <a:prstGeom prst="rect">
            <a:avLst/>
          </a:prstGeom>
        </p:spPr>
        <p:txBody>
          <a:bodyPr/>
          <a:lstStyle>
            <a:lvl1pPr>
              <a:defRPr>
                <a:solidFill>
                  <a:schemeClr val="bg1">
                    <a:lumMod val="50000"/>
                  </a:schemeClr>
                </a:solidFill>
              </a:defRPr>
            </a:lvl1pPr>
          </a:lstStyle>
          <a:p>
            <a:pPr>
              <a:defRPr/>
            </a:pPr>
            <a:r>
              <a:rPr lang="en-US" sz="1200" b="1" dirty="0" smtClean="0">
                <a:solidFill>
                  <a:schemeClr val="tx1">
                    <a:lumMod val="65000"/>
                    <a:lumOff val="35000"/>
                  </a:schemeClr>
                </a:solidFill>
                <a:latin typeface="Calibri" pitchFamily="34" charset="0"/>
              </a:rPr>
              <a:t>Eligible Services  </a:t>
            </a:r>
            <a:r>
              <a:rPr lang="en-US" sz="1200" dirty="0" smtClean="0">
                <a:solidFill>
                  <a:schemeClr val="tx1">
                    <a:lumMod val="65000"/>
                    <a:lumOff val="35000"/>
                  </a:schemeClr>
                </a:solidFill>
                <a:latin typeface="Calibri" pitchFamily="34" charset="0"/>
              </a:rPr>
              <a:t>I  2012 Schools &amp; Libraries Spring Service Provider Trainings			                    </a:t>
            </a:r>
            <a:fld id="{8E17A3D8-CB36-4DAD-930E-43C40888B11F}" type="slidenum">
              <a:rPr lang="en-US" sz="1200" smtClean="0">
                <a:solidFill>
                  <a:schemeClr val="tx1">
                    <a:lumMod val="65000"/>
                    <a:lumOff val="35000"/>
                  </a:schemeClr>
                </a:solidFill>
                <a:latin typeface="Calibri" pitchFamily="34" charset="0"/>
              </a:rPr>
              <a:pPr>
                <a:defRPr/>
              </a:pPr>
              <a:t>‹#›</a:t>
            </a:fld>
            <a:endParaRPr lang="en-US" sz="1200" dirty="0">
              <a:latin typeface="Calibri" pitchFamily="34" charset="0"/>
            </a:endParaRPr>
          </a:p>
        </p:txBody>
      </p:sp>
      <p:cxnSp>
        <p:nvCxnSpPr>
          <p:cNvPr id="7" name="Straight Connector 6"/>
          <p:cNvCxnSpPr/>
          <p:nvPr userDrawn="1"/>
        </p:nvCxnSpPr>
        <p:spPr>
          <a:xfrm>
            <a:off x="304800" y="64008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04800" y="9144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0"/>
          </p:nvPr>
        </p:nvSpPr>
        <p:spPr>
          <a:xfrm>
            <a:off x="457200" y="2209800"/>
            <a:ext cx="4114800" cy="40386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p:txBody>
      </p:sp>
      <p:sp>
        <p:nvSpPr>
          <p:cNvPr id="18" name="Text Placeholder 17"/>
          <p:cNvSpPr>
            <a:spLocks noGrp="1"/>
          </p:cNvSpPr>
          <p:nvPr>
            <p:ph type="body" sz="quarter" idx="11"/>
          </p:nvPr>
        </p:nvSpPr>
        <p:spPr>
          <a:xfrm>
            <a:off x="457200" y="1600200"/>
            <a:ext cx="8229600" cy="609600"/>
          </a:xfrm>
          <a:prstGeom prst="rect">
            <a:avLst/>
          </a:prstGeom>
        </p:spPr>
        <p:txBody>
          <a:bodyPr/>
          <a:lstStyle>
            <a:lvl1pPr>
              <a:buNone/>
              <a:defRPr sz="2600" b="1">
                <a:solidFill>
                  <a:srgbClr val="0070C0"/>
                </a:solidFill>
              </a:defRPr>
            </a:lvl1pPr>
            <a:lvl5pPr>
              <a:buNone/>
              <a:defRPr/>
            </a:lvl5pPr>
          </a:lstStyle>
          <a:p>
            <a:pPr lvl="0"/>
            <a:r>
              <a:rPr lang="en-US" smtClean="0"/>
              <a:t>Click to edit Master text styles</a:t>
            </a:r>
          </a:p>
        </p:txBody>
      </p:sp>
      <p:sp>
        <p:nvSpPr>
          <p:cNvPr id="21" name="Text Placeholder 20"/>
          <p:cNvSpPr>
            <a:spLocks noGrp="1"/>
          </p:cNvSpPr>
          <p:nvPr>
            <p:ph type="body" sz="quarter" idx="12"/>
          </p:nvPr>
        </p:nvSpPr>
        <p:spPr>
          <a:xfrm>
            <a:off x="3124200" y="381000"/>
            <a:ext cx="5562600" cy="533400"/>
          </a:xfrm>
          <a:prstGeom prst="rect">
            <a:avLst/>
          </a:prstGeom>
        </p:spPr>
        <p:txBody>
          <a:bodyPr/>
          <a:lstStyle>
            <a:lvl1pPr algn="r">
              <a:buNone/>
              <a:defRPr sz="3200" b="1"/>
            </a:lvl1pPr>
          </a:lstStyle>
          <a:p>
            <a:pPr lvl="0"/>
            <a:r>
              <a:rPr lang="en-US" dirty="0" smtClean="0"/>
              <a:t>Click to edit Master text styles</a:t>
            </a:r>
          </a:p>
        </p:txBody>
      </p:sp>
      <p:sp>
        <p:nvSpPr>
          <p:cNvPr id="10" name="Text Placeholder 15"/>
          <p:cNvSpPr>
            <a:spLocks noGrp="1"/>
          </p:cNvSpPr>
          <p:nvPr>
            <p:ph type="body" sz="quarter" idx="13"/>
          </p:nvPr>
        </p:nvSpPr>
        <p:spPr>
          <a:xfrm>
            <a:off x="4572000" y="2209800"/>
            <a:ext cx="4114800" cy="40386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70084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6" name="Footer Placeholder 4"/>
          <p:cNvSpPr txBox="1">
            <a:spLocks/>
          </p:cNvSpPr>
          <p:nvPr userDrawn="1"/>
        </p:nvSpPr>
        <p:spPr>
          <a:xfrm>
            <a:off x="228600" y="6400800"/>
            <a:ext cx="8610600" cy="306388"/>
          </a:xfrm>
          <a:prstGeom prst="rect">
            <a:avLst/>
          </a:prstGeom>
        </p:spPr>
        <p:txBody>
          <a:bodyPr/>
          <a:lstStyle>
            <a:lvl1pPr>
              <a:defRPr>
                <a:solidFill>
                  <a:schemeClr val="bg1">
                    <a:lumMod val="50000"/>
                  </a:schemeClr>
                </a:solidFill>
              </a:defRPr>
            </a:lvl1pPr>
          </a:lstStyle>
          <a:p>
            <a:pPr>
              <a:defRPr/>
            </a:pPr>
            <a:r>
              <a:rPr lang="en-US" sz="1200" b="1" dirty="0" smtClean="0">
                <a:solidFill>
                  <a:schemeClr val="tx1">
                    <a:lumMod val="65000"/>
                    <a:lumOff val="35000"/>
                  </a:schemeClr>
                </a:solidFill>
                <a:latin typeface="Calibri" pitchFamily="34" charset="0"/>
              </a:rPr>
              <a:t>Eligible Services  </a:t>
            </a:r>
            <a:r>
              <a:rPr lang="en-US" sz="1200" dirty="0" smtClean="0">
                <a:solidFill>
                  <a:schemeClr val="tx1">
                    <a:lumMod val="65000"/>
                    <a:lumOff val="35000"/>
                  </a:schemeClr>
                </a:solidFill>
                <a:latin typeface="Calibri" pitchFamily="34" charset="0"/>
              </a:rPr>
              <a:t>I  2012 Schools &amp; Libraries Spring Service Provider Trainings			                    </a:t>
            </a:r>
            <a:fld id="{E901A1B3-DD7B-4184-810F-0A656AAE3D91}" type="slidenum">
              <a:rPr lang="en-US" sz="1200" smtClean="0">
                <a:solidFill>
                  <a:schemeClr val="tx1">
                    <a:lumMod val="65000"/>
                    <a:lumOff val="35000"/>
                  </a:schemeClr>
                </a:solidFill>
                <a:latin typeface="Calibri" pitchFamily="34" charset="0"/>
              </a:rPr>
              <a:pPr>
                <a:defRPr/>
              </a:pPr>
              <a:t>‹#›</a:t>
            </a:fld>
            <a:endParaRPr lang="en-US" sz="1200" dirty="0">
              <a:latin typeface="Calibri" pitchFamily="34" charset="0"/>
            </a:endParaRPr>
          </a:p>
        </p:txBody>
      </p:sp>
      <p:cxnSp>
        <p:nvCxnSpPr>
          <p:cNvPr id="7" name="Straight Connector 6"/>
          <p:cNvCxnSpPr/>
          <p:nvPr userDrawn="1"/>
        </p:nvCxnSpPr>
        <p:spPr>
          <a:xfrm>
            <a:off x="304800" y="64008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04800" y="914400"/>
            <a:ext cx="85344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14"/>
          </p:nvPr>
        </p:nvSpPr>
        <p:spPr>
          <a:xfrm>
            <a:off x="457200" y="2209800"/>
            <a:ext cx="4114800" cy="40386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p:txBody>
      </p:sp>
      <p:sp>
        <p:nvSpPr>
          <p:cNvPr id="18" name="Text Placeholder 17"/>
          <p:cNvSpPr>
            <a:spLocks noGrp="1"/>
          </p:cNvSpPr>
          <p:nvPr>
            <p:ph type="body" sz="quarter" idx="11"/>
          </p:nvPr>
        </p:nvSpPr>
        <p:spPr>
          <a:xfrm>
            <a:off x="457200" y="1600200"/>
            <a:ext cx="8229600" cy="609600"/>
          </a:xfrm>
          <a:prstGeom prst="rect">
            <a:avLst/>
          </a:prstGeom>
        </p:spPr>
        <p:txBody>
          <a:bodyPr/>
          <a:lstStyle>
            <a:lvl1pPr>
              <a:buNone/>
              <a:defRPr sz="2600" b="1">
                <a:solidFill>
                  <a:srgbClr val="0070C0"/>
                </a:solidFill>
              </a:defRPr>
            </a:lvl1pPr>
            <a:lvl5pPr>
              <a:buNone/>
              <a:defRPr/>
            </a:lvl5pPr>
          </a:lstStyle>
          <a:p>
            <a:pPr lvl="0"/>
            <a:r>
              <a:rPr lang="en-US" smtClean="0"/>
              <a:t>Click to edit Master text styles</a:t>
            </a:r>
          </a:p>
        </p:txBody>
      </p:sp>
      <p:sp>
        <p:nvSpPr>
          <p:cNvPr id="21" name="Text Placeholder 20"/>
          <p:cNvSpPr>
            <a:spLocks noGrp="1"/>
          </p:cNvSpPr>
          <p:nvPr>
            <p:ph type="body" sz="quarter" idx="12"/>
          </p:nvPr>
        </p:nvSpPr>
        <p:spPr>
          <a:xfrm>
            <a:off x="2895600" y="381000"/>
            <a:ext cx="5791200" cy="533400"/>
          </a:xfrm>
          <a:prstGeom prst="rect">
            <a:avLst/>
          </a:prstGeom>
        </p:spPr>
        <p:txBody>
          <a:bodyPr/>
          <a:lstStyle>
            <a:lvl1pPr algn="r">
              <a:buNone/>
              <a:defRPr sz="3200" b="1"/>
            </a:lvl1pPr>
          </a:lstStyle>
          <a:p>
            <a:pPr lvl="0"/>
            <a:r>
              <a:rPr lang="en-US" dirty="0" smtClean="0"/>
              <a:t>Click to edit Master text styles</a:t>
            </a:r>
          </a:p>
        </p:txBody>
      </p:sp>
      <p:sp>
        <p:nvSpPr>
          <p:cNvPr id="14" name="Content Placeholder 12"/>
          <p:cNvSpPr>
            <a:spLocks noGrp="1"/>
          </p:cNvSpPr>
          <p:nvPr>
            <p:ph sz="quarter" idx="15"/>
          </p:nvPr>
        </p:nvSpPr>
        <p:spPr>
          <a:xfrm>
            <a:off x="4572000" y="2209800"/>
            <a:ext cx="4114800" cy="4038600"/>
          </a:xfrm>
          <a:prstGeom prst="rect">
            <a:avLst/>
          </a:prstGeom>
        </p:spPr>
        <p:txBody>
          <a:bodyPr/>
          <a:lstStyle>
            <a:lvl1pPr>
              <a:defRPr sz="2600"/>
            </a:lvl1pPr>
            <a:lvl2pPr>
              <a:defRPr sz="26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8100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t="5952" b="55350"/>
          <a:stretch>
            <a:fillRect/>
          </a:stretch>
        </p:blipFill>
        <p:spPr bwMode="auto">
          <a:xfrm>
            <a:off x="152400" y="228600"/>
            <a:ext cx="1968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userDrawn="1"/>
        </p:nvCxnSpPr>
        <p:spPr>
          <a:xfrm>
            <a:off x="228600" y="914400"/>
            <a:ext cx="1828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2.sl.universalservice.org/2in5/search.asp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E-Rate Program</a:t>
            </a:r>
          </a:p>
        </p:txBody>
      </p:sp>
      <p:sp>
        <p:nvSpPr>
          <p:cNvPr id="8195"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800" smtClean="0"/>
              <a:t>Eligible Services</a:t>
            </a:r>
          </a:p>
        </p:txBody>
      </p:sp>
      <p:sp>
        <p:nvSpPr>
          <p:cNvPr id="8196" name="Text Placeholder 4"/>
          <p:cNvSpPr>
            <a:spLocks noGrp="1"/>
          </p:cNvSpPr>
          <p:nvPr>
            <p:ph type="body" sz="quarter" idx="12"/>
          </p:nvPr>
        </p:nvSpPr>
        <p:spPr bwMode="auto">
          <a:xfrm>
            <a:off x="457200" y="44196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pPr>
            <a:r>
              <a:rPr lang="en-US" dirty="0" smtClean="0"/>
              <a:t>May 10, 2011 – Atlanta  I  May 15, 2011 – Los Angeles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sz="quarter" idx="13"/>
          </p:nvPr>
        </p:nvSpPr>
        <p:spPr bwMode="auto">
          <a:xfrm>
            <a:off x="457200" y="21336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If your service includes on-premise equipment, provide your customer with the make and model.  </a:t>
            </a:r>
          </a:p>
          <a:p>
            <a:pPr eaLnBrk="1" hangingPunct="1"/>
            <a:r>
              <a:rPr lang="en-US" dirty="0" smtClean="0"/>
              <a:t>If you are offering an ineligible service along with eligible services, do not forget to break out any of the costs associated with installation, training and taxes associated with the ineligible services.</a:t>
            </a:r>
          </a:p>
          <a:p>
            <a:pPr eaLnBrk="1" hangingPunct="1"/>
            <a:r>
              <a:rPr lang="en-US" dirty="0" smtClean="0"/>
              <a:t>If you have a new service or re-naming a pre-existing service, be sure to supply your applicant with a description of the service to ensure the PIA reviewer understands the exact service you are providing.</a:t>
            </a:r>
          </a:p>
          <a:p>
            <a:pPr eaLnBrk="1" hangingPunct="1"/>
            <a:endParaRPr lang="en-US" dirty="0" smtClean="0"/>
          </a:p>
        </p:txBody>
      </p:sp>
      <p:sp>
        <p:nvSpPr>
          <p:cNvPr id="17411"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1 - Tips</a:t>
            </a:r>
          </a:p>
        </p:txBody>
      </p:sp>
      <p:sp>
        <p:nvSpPr>
          <p:cNvPr id="17412"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Support for equipment and cabling on-site that transport  information to classrooms or public rooms of a library.</a:t>
            </a:r>
          </a:p>
          <a:p>
            <a:pPr eaLnBrk="1" hangingPunct="1"/>
            <a:r>
              <a:rPr lang="en-US" dirty="0" smtClean="0"/>
              <a:t>Does NOT include end-user components such as computers, printers and projectors.</a:t>
            </a:r>
          </a:p>
          <a:p>
            <a:pPr eaLnBrk="1" hangingPunct="1"/>
            <a:r>
              <a:rPr lang="en-US" dirty="0" smtClean="0"/>
              <a:t>Subject to the </a:t>
            </a:r>
            <a:r>
              <a:rPr lang="en-US" dirty="0" smtClean="0">
                <a:hlinkClick r:id="rId2"/>
              </a:rPr>
              <a:t>Two-in-Five</a:t>
            </a:r>
            <a:r>
              <a:rPr lang="en-US" dirty="0" smtClean="0"/>
              <a:t> Rule.</a:t>
            </a:r>
          </a:p>
          <a:p>
            <a:pPr lvl="1" eaLnBrk="1" hangingPunct="1"/>
            <a:r>
              <a:rPr lang="en-US" dirty="0" smtClean="0"/>
              <a:t>Entities can only receive funding every two out of five years.</a:t>
            </a:r>
          </a:p>
          <a:p>
            <a:pPr eaLnBrk="1" hangingPunct="1"/>
            <a:endParaRPr lang="en-US" dirty="0" smtClean="0"/>
          </a:p>
        </p:txBody>
      </p:sp>
      <p:sp>
        <p:nvSpPr>
          <p:cNvPr id="18435"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2 – Internal Connections</a:t>
            </a:r>
          </a:p>
        </p:txBody>
      </p:sp>
      <p:sp>
        <p:nvSpPr>
          <p:cNvPr id="18436"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2 - Internal Connections</a:t>
            </a:r>
          </a:p>
        </p:txBody>
      </p:sp>
      <p:sp>
        <p:nvSpPr>
          <p:cNvPr id="19459"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pic>
        <p:nvPicPr>
          <p:cNvPr id="19460" name="Content Placeholder 4" descr="Room 2 plus division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64008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2 - Internal Connections</a:t>
            </a:r>
          </a:p>
          <a:p>
            <a:pPr eaLnBrk="1" hangingPunct="1"/>
            <a:endParaRPr lang="en-US" dirty="0" smtClean="0"/>
          </a:p>
        </p:txBody>
      </p:sp>
      <p:sp>
        <p:nvSpPr>
          <p:cNvPr id="20483"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a:p>
            <a:pPr eaLnBrk="1" hangingPunct="1"/>
            <a:endParaRPr lang="en-US" smtClean="0"/>
          </a:p>
        </p:txBody>
      </p:sp>
      <p:pic>
        <p:nvPicPr>
          <p:cNvPr id="20484" name="Content Placeholder 4" descr="Rack design plus divisions"/>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553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Allows for support for basic maintenance of eligible internal connections.</a:t>
            </a:r>
          </a:p>
          <a:p>
            <a:pPr eaLnBrk="1" hangingPunct="1"/>
            <a:r>
              <a:rPr lang="en-US" dirty="0" smtClean="0"/>
              <a:t>Examples:</a:t>
            </a:r>
          </a:p>
          <a:p>
            <a:pPr lvl="1" eaLnBrk="1" hangingPunct="1"/>
            <a:r>
              <a:rPr lang="en-US" dirty="0" smtClean="0"/>
              <a:t>Repair and upkeep of eligible hardware</a:t>
            </a:r>
          </a:p>
          <a:p>
            <a:pPr lvl="1" eaLnBrk="1" hangingPunct="1"/>
            <a:r>
              <a:rPr lang="en-US" dirty="0" smtClean="0"/>
              <a:t>Wire and cable maintenance</a:t>
            </a:r>
          </a:p>
          <a:p>
            <a:pPr lvl="1" eaLnBrk="1" hangingPunct="1"/>
            <a:r>
              <a:rPr lang="en-US" dirty="0" smtClean="0"/>
              <a:t>Basic technical support</a:t>
            </a:r>
          </a:p>
          <a:p>
            <a:pPr lvl="1" eaLnBrk="1" hangingPunct="1"/>
            <a:r>
              <a:rPr lang="en-US" dirty="0" smtClean="0"/>
              <a:t>Configuration changes</a:t>
            </a:r>
          </a:p>
        </p:txBody>
      </p:sp>
      <p:sp>
        <p:nvSpPr>
          <p:cNvPr id="21507"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2 – Basic Maintenance of Internal Connections </a:t>
            </a:r>
          </a:p>
        </p:txBody>
      </p:sp>
      <p:sp>
        <p:nvSpPr>
          <p:cNvPr id="21508"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Agreements or contracts must state the eligible components covered by make, model and location.</a:t>
            </a:r>
          </a:p>
          <a:p>
            <a:pPr eaLnBrk="1" hangingPunct="1"/>
            <a:r>
              <a:rPr lang="en-US" dirty="0" smtClean="0"/>
              <a:t>Service must be delivered within the July 1</a:t>
            </a:r>
            <a:r>
              <a:rPr lang="en-US" baseline="30000" dirty="0" smtClean="0"/>
              <a:t>st</a:t>
            </a:r>
            <a:r>
              <a:rPr lang="en-US" dirty="0" smtClean="0"/>
              <a:t> to June 30</a:t>
            </a:r>
            <a:r>
              <a:rPr lang="en-US" baseline="30000" dirty="0" smtClean="0"/>
              <a:t>th</a:t>
            </a:r>
            <a:r>
              <a:rPr lang="en-US" dirty="0" smtClean="0"/>
              <a:t> timeframe.</a:t>
            </a:r>
          </a:p>
          <a:p>
            <a:pPr eaLnBrk="1" hangingPunct="1"/>
            <a:r>
              <a:rPr lang="en-US" dirty="0" smtClean="0"/>
              <a:t>Two-in-Five Rule does not apply to BMIC.</a:t>
            </a:r>
          </a:p>
          <a:p>
            <a:pPr eaLnBrk="1" hangingPunct="1"/>
            <a:endParaRPr lang="en-US" dirty="0" smtClean="0"/>
          </a:p>
          <a:p>
            <a:pPr eaLnBrk="1" hangingPunct="1"/>
            <a:endParaRPr lang="en-US" dirty="0" smtClean="0"/>
          </a:p>
          <a:p>
            <a:pPr eaLnBrk="1" hangingPunct="1"/>
            <a:endParaRPr lang="en-US" dirty="0" smtClean="0"/>
          </a:p>
        </p:txBody>
      </p:sp>
      <p:sp>
        <p:nvSpPr>
          <p:cNvPr id="22531"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2 – Basic Maintenance of Internal Connections</a:t>
            </a:r>
          </a:p>
          <a:p>
            <a:pPr eaLnBrk="1" hangingPunct="1"/>
            <a:endParaRPr lang="en-US" dirty="0" smtClean="0"/>
          </a:p>
        </p:txBody>
      </p:sp>
      <p:sp>
        <p:nvSpPr>
          <p:cNvPr id="22532"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sz="quarter" idx="10"/>
          </p:nvPr>
        </p:nvSpPr>
        <p:spPr bwMode="auto">
          <a:xfrm>
            <a:off x="457200" y="17526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As with the Priority One services, be sure to identify costs associated with ineligible charges such as tax, installation and training along with the cost(s) of the ineligible product(s).</a:t>
            </a:r>
          </a:p>
          <a:p>
            <a:pPr eaLnBrk="1" hangingPunct="1"/>
            <a:r>
              <a:rPr lang="en-US" smtClean="0"/>
              <a:t>Refer to the Eligible Services List to ensure services and products seeking a service substitution are of the same functional category.</a:t>
            </a:r>
          </a:p>
          <a:p>
            <a:pPr eaLnBrk="1" hangingPunct="1"/>
            <a:r>
              <a:rPr lang="en-US" smtClean="0"/>
              <a:t>Incorporate the make, model and quantities of the products you will be maintaining into your maintenance contract to ensure PIA reviewers understand what products are being supported.</a:t>
            </a:r>
          </a:p>
          <a:p>
            <a:pPr eaLnBrk="1" hangingPunct="1"/>
            <a:endParaRPr lang="en-US" smtClean="0"/>
          </a:p>
        </p:txBody>
      </p:sp>
      <p:sp>
        <p:nvSpPr>
          <p:cNvPr id="23555" name="Text Placeholder 2"/>
          <p:cNvSpPr>
            <a:spLocks noGrp="1"/>
          </p:cNvSpPr>
          <p:nvPr>
            <p:ph type="body" sz="quarter" idx="11"/>
          </p:nvPr>
        </p:nvSpPr>
        <p:spPr bwMode="auto">
          <a:xfrm>
            <a:off x="457200" y="12192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2 - Tips</a:t>
            </a:r>
          </a:p>
        </p:txBody>
      </p:sp>
      <p:sp>
        <p:nvSpPr>
          <p:cNvPr id="23556"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Eligible Services</a:t>
            </a:r>
          </a:p>
        </p:txBody>
      </p:sp>
      <p:sp>
        <p:nvSpPr>
          <p:cNvPr id="2457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a:p>
            <a:pPr eaLnBrk="1" hangingPunct="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Unbundled warranties are NOT eligible.</a:t>
            </a:r>
          </a:p>
          <a:p>
            <a:pPr eaLnBrk="1" hangingPunct="1"/>
            <a:r>
              <a:rPr lang="en-US" dirty="0" smtClean="0"/>
              <a:t>Unbundled warranties allow for broken equipment to be fixed or if it is beyond repair, replaced.</a:t>
            </a:r>
          </a:p>
          <a:p>
            <a:pPr eaLnBrk="1" hangingPunct="1"/>
            <a:r>
              <a:rPr lang="en-US" dirty="0" smtClean="0"/>
              <a:t>Unbundled warranties are considered a type of retainer and not as an actual maintenance service.</a:t>
            </a:r>
          </a:p>
          <a:p>
            <a:pPr eaLnBrk="1" hangingPunct="1"/>
            <a:r>
              <a:rPr lang="en-US" dirty="0" smtClean="0"/>
              <a:t>This does not apply to a manufacturer’s warranty of no more than three years that is included in the price of the equipment , OR</a:t>
            </a:r>
          </a:p>
          <a:p>
            <a:pPr eaLnBrk="1" hangingPunct="1"/>
            <a:r>
              <a:rPr lang="en-US" dirty="0" smtClean="0"/>
              <a:t>If the retainer is tied to actual service performed.</a:t>
            </a:r>
          </a:p>
        </p:txBody>
      </p:sp>
      <p:sp>
        <p:nvSpPr>
          <p:cNvPr id="37891"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Basic Maintenance of Internal Connections</a:t>
            </a:r>
          </a:p>
        </p:txBody>
      </p:sp>
      <p:sp>
        <p:nvSpPr>
          <p:cNvPr id="37892"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Applicants may make estimates based on:</a:t>
            </a:r>
          </a:p>
          <a:p>
            <a:pPr lvl="1" eaLnBrk="1" hangingPunct="1"/>
            <a:r>
              <a:rPr lang="en-US" dirty="0" smtClean="0"/>
              <a:t>Hours per year of maintenance,</a:t>
            </a:r>
          </a:p>
          <a:p>
            <a:pPr lvl="1" eaLnBrk="1" hangingPunct="1"/>
            <a:r>
              <a:rPr lang="en-US" dirty="0" smtClean="0"/>
              <a:t>History of needed repairs and upkeep, and</a:t>
            </a:r>
          </a:p>
          <a:p>
            <a:pPr lvl="1" eaLnBrk="1" hangingPunct="1"/>
            <a:r>
              <a:rPr lang="en-US" dirty="0" smtClean="0"/>
              <a:t>Current life of eligible internal connections.</a:t>
            </a:r>
          </a:p>
          <a:p>
            <a:pPr eaLnBrk="1" hangingPunct="1"/>
            <a:r>
              <a:rPr lang="en-US" dirty="0" smtClean="0"/>
              <a:t>Provision of this information as part of the Item 21 attachment can reduce the time it takes to receive a funding commitment. </a:t>
            </a:r>
          </a:p>
          <a:p>
            <a:pPr eaLnBrk="1" hangingPunct="1"/>
            <a:r>
              <a:rPr lang="en-US" dirty="0" smtClean="0"/>
              <a:t>Basic maintenance will be paid on the actual work performed and hours used only.</a:t>
            </a:r>
          </a:p>
          <a:p>
            <a:pPr lvl="1" eaLnBrk="1" hangingPunct="1">
              <a:buFont typeface="Arial" charset="0"/>
              <a:buNone/>
            </a:pPr>
            <a:endParaRPr lang="en-US" dirty="0" smtClean="0"/>
          </a:p>
          <a:p>
            <a:pPr eaLnBrk="1" hangingPunct="1"/>
            <a:endParaRPr lang="en-US" dirty="0" smtClean="0"/>
          </a:p>
        </p:txBody>
      </p:sp>
      <p:sp>
        <p:nvSpPr>
          <p:cNvPr id="38915"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Basic Maintenance of Internal Connections</a:t>
            </a:r>
          </a:p>
        </p:txBody>
      </p:sp>
      <p:sp>
        <p:nvSpPr>
          <p:cNvPr id="38916"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a:p>
            <a:pPr eaLnBrk="1" hangingPunct="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6"/>
          <p:cNvSpPr>
            <a:spLocks noGrp="1"/>
          </p:cNvSpPr>
          <p:nvPr>
            <p:ph type="body" sz="quarter" idx="10"/>
          </p:nvPr>
        </p:nvSpPr>
        <p:spPr bwMode="auto">
          <a:xfrm>
            <a:off x="457200" y="1143000"/>
            <a:ext cx="83820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200" b="1" dirty="0" smtClean="0"/>
              <a:t>Overview</a:t>
            </a:r>
          </a:p>
          <a:p>
            <a:pPr lvl="1" eaLnBrk="1" hangingPunct="1"/>
            <a:r>
              <a:rPr lang="en-US" sz="2200" dirty="0" smtClean="0"/>
              <a:t>Priority One:</a:t>
            </a:r>
          </a:p>
          <a:p>
            <a:pPr lvl="2" eaLnBrk="1" hangingPunct="1"/>
            <a:r>
              <a:rPr lang="en-US" sz="2200" dirty="0" smtClean="0"/>
              <a:t> Telecommunication services, </a:t>
            </a:r>
            <a:r>
              <a:rPr lang="en-US" sz="2200" dirty="0"/>
              <a:t>t</a:t>
            </a:r>
            <a:r>
              <a:rPr lang="en-US" sz="2200" dirty="0" smtClean="0"/>
              <a:t>elecommunications and Internet access (IA)</a:t>
            </a:r>
          </a:p>
          <a:p>
            <a:pPr lvl="1" eaLnBrk="1" hangingPunct="1"/>
            <a:r>
              <a:rPr lang="en-US" sz="2200" dirty="0" smtClean="0"/>
              <a:t>Priority Two:</a:t>
            </a:r>
          </a:p>
          <a:p>
            <a:pPr lvl="2" eaLnBrk="1" hangingPunct="1"/>
            <a:r>
              <a:rPr lang="en-US" sz="2200" dirty="0" smtClean="0"/>
              <a:t> Internal connections (IC) and Basic </a:t>
            </a:r>
            <a:r>
              <a:rPr lang="en-US" sz="2200" dirty="0"/>
              <a:t>m</a:t>
            </a:r>
            <a:r>
              <a:rPr lang="en-US" sz="2200" dirty="0" smtClean="0"/>
              <a:t>aintenance of IC (BMIC)</a:t>
            </a:r>
          </a:p>
          <a:p>
            <a:pPr eaLnBrk="1" hangingPunct="1"/>
            <a:r>
              <a:rPr lang="en-US" sz="2200" b="1" dirty="0" smtClean="0"/>
              <a:t>Trending Topics</a:t>
            </a:r>
          </a:p>
          <a:p>
            <a:pPr lvl="1" eaLnBrk="1" hangingPunct="1"/>
            <a:r>
              <a:rPr lang="en-US" sz="2200" dirty="0" smtClean="0"/>
              <a:t>BMIC continued</a:t>
            </a:r>
          </a:p>
          <a:p>
            <a:pPr lvl="1" eaLnBrk="1" hangingPunct="1"/>
            <a:r>
              <a:rPr lang="en-US" sz="2200" dirty="0" smtClean="0"/>
              <a:t>Dark fiber</a:t>
            </a:r>
          </a:p>
          <a:p>
            <a:pPr lvl="1" eaLnBrk="1" hangingPunct="1"/>
            <a:r>
              <a:rPr lang="en-US" sz="2200" dirty="0" smtClean="0"/>
              <a:t>VoIP</a:t>
            </a:r>
          </a:p>
          <a:p>
            <a:pPr lvl="1" eaLnBrk="1" hangingPunct="1"/>
            <a:r>
              <a:rPr lang="en-US" sz="2200" dirty="0" smtClean="0"/>
              <a:t>Open issues</a:t>
            </a:r>
          </a:p>
        </p:txBody>
      </p:sp>
      <p:sp>
        <p:nvSpPr>
          <p:cNvPr id="9219" name="Text Placeholder 8"/>
          <p:cNvSpPr>
            <a:spLocks noGrp="1"/>
          </p:cNvSpPr>
          <p:nvPr>
            <p:ph type="body" sz="quarter" idx="11"/>
          </p:nvPr>
        </p:nvSpPr>
        <p:spPr bwMode="auto">
          <a:xfrm>
            <a:off x="4800600" y="381000"/>
            <a:ext cx="5181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Eligible Services for FY 2012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BMIC costs must be a bona fide request.</a:t>
            </a:r>
          </a:p>
          <a:p>
            <a:pPr lvl="1"/>
            <a:r>
              <a:rPr lang="en-US" dirty="0" smtClean="0"/>
              <a:t>It is not reasonable to estimate an amount that would cover the cost of every piece of eligible equipment.</a:t>
            </a:r>
          </a:p>
          <a:p>
            <a:r>
              <a:rPr lang="en-US" dirty="0" smtClean="0"/>
              <a:t>While replacement of hardware may be eligible as BMIC, it is not meant to circumvent the 2-in-5 rule.</a:t>
            </a:r>
          </a:p>
          <a:p>
            <a:pPr marL="457200" lvl="1" indent="0">
              <a:buNone/>
            </a:pPr>
            <a:endParaRPr lang="en-US" dirty="0" smtClean="0"/>
          </a:p>
          <a:p>
            <a:pPr lvl="1"/>
            <a:endParaRPr lang="en-US" dirty="0"/>
          </a:p>
        </p:txBody>
      </p:sp>
      <p:sp>
        <p:nvSpPr>
          <p:cNvPr id="3" name="Text Placeholder 2"/>
          <p:cNvSpPr>
            <a:spLocks noGrp="1"/>
          </p:cNvSpPr>
          <p:nvPr>
            <p:ph type="body" sz="quarter" idx="11"/>
          </p:nvPr>
        </p:nvSpPr>
        <p:spPr/>
        <p:txBody>
          <a:bodyPr/>
          <a:lstStyle/>
          <a:p>
            <a:r>
              <a:rPr lang="en-US" dirty="0" smtClean="0"/>
              <a:t>Basic Maintenance of Internal Connections</a:t>
            </a:r>
            <a:endParaRPr lang="en-US" dirty="0"/>
          </a:p>
        </p:txBody>
      </p:sp>
      <p:sp>
        <p:nvSpPr>
          <p:cNvPr id="4" name="Text Placeholder 3"/>
          <p:cNvSpPr>
            <a:spLocks noGrp="1"/>
          </p:cNvSpPr>
          <p:nvPr>
            <p:ph type="body" sz="quarter" idx="12"/>
          </p:nvPr>
        </p:nvSpPr>
        <p:spPr/>
        <p:txBody>
          <a:bodyPr/>
          <a:lstStyle/>
          <a:p>
            <a:r>
              <a:rPr lang="en-US" dirty="0" smtClean="0"/>
              <a:t>Trending Topics</a:t>
            </a:r>
            <a:endParaRPr lang="en-US" dirty="0"/>
          </a:p>
        </p:txBody>
      </p:sp>
    </p:spTree>
    <p:extLst>
      <p:ext uri="{BB962C8B-B14F-4D97-AF65-F5344CB8AC3E}">
        <p14:creationId xmlns:p14="http://schemas.microsoft.com/office/powerpoint/2010/main" val="3971370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Introduced as “Telecommunications” in the FY2011 Eligible Services List.</a:t>
            </a:r>
          </a:p>
          <a:p>
            <a:pPr eaLnBrk="1" hangingPunct="1"/>
            <a:r>
              <a:rPr lang="en-US" dirty="0" smtClean="0"/>
              <a:t>Allows for support for lit or dark fiber, as a priority one service, from </a:t>
            </a:r>
            <a:r>
              <a:rPr lang="en-US" i="1" dirty="0" smtClean="0"/>
              <a:t>any </a:t>
            </a:r>
            <a:r>
              <a:rPr lang="en-US" dirty="0" smtClean="0"/>
              <a:t>entity.</a:t>
            </a:r>
          </a:p>
          <a:p>
            <a:pPr eaLnBrk="1" hangingPunct="1"/>
            <a:r>
              <a:rPr lang="en-US" dirty="0" smtClean="0"/>
              <a:t>On the FCC Form 471, applicants are instructed to select the Telecom box if the leased fiber is provided by a telecom carrier.</a:t>
            </a:r>
          </a:p>
          <a:p>
            <a:pPr eaLnBrk="1" hangingPunct="1"/>
            <a:r>
              <a:rPr lang="en-US" dirty="0" smtClean="0"/>
              <a:t>In all other cases, the applicant should select the Internet access box.</a:t>
            </a:r>
          </a:p>
          <a:p>
            <a:pPr eaLnBrk="1" hangingPunct="1"/>
            <a:endParaRPr lang="en-US" dirty="0" smtClean="0"/>
          </a:p>
        </p:txBody>
      </p:sp>
      <p:sp>
        <p:nvSpPr>
          <p:cNvPr id="25603"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Leased Dark Fiber for FY 2011 and forward</a:t>
            </a:r>
          </a:p>
        </p:txBody>
      </p:sp>
      <p:sp>
        <p:nvSpPr>
          <p:cNvPr id="25604"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sz="quarter" idx="13"/>
          </p:nvPr>
        </p:nvSpPr>
        <p:spPr bwMode="auto">
          <a:xfrm>
            <a:off x="457200" y="20574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Dark fiber must be lit immediately. </a:t>
            </a:r>
          </a:p>
          <a:p>
            <a:pPr lvl="1" eaLnBrk="1" hangingPunct="1"/>
            <a:r>
              <a:rPr lang="en-US" sz="2000" dirty="0" smtClean="0"/>
              <a:t>Immediately means the fiber must be lit during the funding year in which you request services in order to receive E-rate discounts.</a:t>
            </a:r>
          </a:p>
          <a:p>
            <a:pPr lvl="1" eaLnBrk="1" hangingPunct="1"/>
            <a:r>
              <a:rPr lang="en-US" sz="2000" dirty="0" smtClean="0"/>
              <a:t>USAC will not pay for recurring or non-recurring charges until the fiber is lit.</a:t>
            </a:r>
          </a:p>
          <a:p>
            <a:pPr eaLnBrk="1" hangingPunct="1"/>
            <a:r>
              <a:rPr lang="en-US" dirty="0" smtClean="0"/>
              <a:t>Does NOT allow for unneeded capacity or warehouse dark fiber for future use</a:t>
            </a:r>
          </a:p>
          <a:p>
            <a:pPr lvl="1" eaLnBrk="1" hangingPunct="1"/>
            <a:r>
              <a:rPr lang="en-US" sz="2000" dirty="0" smtClean="0"/>
              <a:t>The Commission’s intent was to provide applicants more flexibility when considering fiber as a solution to meet their needs, not to acquire dark fiber for future use.</a:t>
            </a:r>
          </a:p>
          <a:p>
            <a:pPr eaLnBrk="1" hangingPunct="1"/>
            <a:endParaRPr lang="en-US" dirty="0" smtClean="0"/>
          </a:p>
        </p:txBody>
      </p:sp>
      <p:sp>
        <p:nvSpPr>
          <p:cNvPr id="26627"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Leased Dark Fiber</a:t>
            </a:r>
          </a:p>
        </p:txBody>
      </p:sp>
      <p:sp>
        <p:nvSpPr>
          <p:cNvPr id="26628"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1"/>
          <p:cNvSpPr>
            <a:spLocks noGrp="1"/>
          </p:cNvSpPr>
          <p:nvPr>
            <p:ph type="body" sz="quarter" idx="10"/>
          </p:nvPr>
        </p:nvSpPr>
        <p:spPr bwMode="auto">
          <a:xfrm>
            <a:off x="457200" y="20574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Maintenance costs of dark fiber and installation costs to hook up the dark fiber are eligible</a:t>
            </a:r>
          </a:p>
          <a:p>
            <a:pPr lvl="1" eaLnBrk="1" hangingPunct="1"/>
            <a:r>
              <a:rPr lang="en-US" dirty="0" smtClean="0"/>
              <a:t>This includes charges for installation within the property line (see next page for eligibility matrix)</a:t>
            </a:r>
          </a:p>
          <a:p>
            <a:pPr eaLnBrk="1" hangingPunct="1"/>
            <a:r>
              <a:rPr lang="en-US" dirty="0" smtClean="0"/>
              <a:t>Modulating electronics for leased dark fiber are not eligible</a:t>
            </a:r>
          </a:p>
          <a:p>
            <a:pPr lvl="1" eaLnBrk="1" hangingPunct="1"/>
            <a:r>
              <a:rPr lang="en-US" dirty="0" smtClean="0"/>
              <a:t>Eligible only as applicant owned priority 2 if it meets the definition of an internal connection.  If being used for LAN traffic it is eligible; if WAN, not eligible.</a:t>
            </a:r>
          </a:p>
          <a:p>
            <a:pPr eaLnBrk="1" hangingPunct="1"/>
            <a:endParaRPr lang="en-US" dirty="0" smtClean="0"/>
          </a:p>
        </p:txBody>
      </p:sp>
      <p:sp>
        <p:nvSpPr>
          <p:cNvPr id="27651"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Leased Dark Fiber</a:t>
            </a:r>
          </a:p>
        </p:txBody>
      </p:sp>
      <p:sp>
        <p:nvSpPr>
          <p:cNvPr id="27652"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a:p>
            <a:pPr eaLnBrk="1" hangingPunct="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8"/>
          <p:cNvSpPr>
            <a:spLocks noGrp="1"/>
          </p:cNvSpPr>
          <p:nvPr>
            <p:ph sz="quarter" idx="14"/>
          </p:nvPr>
        </p:nvSpPr>
        <p:spPr bwMode="auto">
          <a:xfrm>
            <a:off x="457200" y="1981200"/>
            <a:ext cx="8382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Special Construction charges to build out connections from applicants’ facilities to an </a:t>
            </a:r>
            <a:r>
              <a:rPr lang="en-US" b="1" dirty="0" smtClean="0"/>
              <a:t>off-premise</a:t>
            </a:r>
            <a:r>
              <a:rPr lang="en-US" dirty="0" smtClean="0"/>
              <a:t> fiber network are NOT eligible.</a:t>
            </a:r>
          </a:p>
          <a:p>
            <a:pPr eaLnBrk="1" hangingPunct="1"/>
            <a:endParaRPr lang="en-US" sz="2400" dirty="0" smtClean="0"/>
          </a:p>
        </p:txBody>
      </p:sp>
      <p:sp>
        <p:nvSpPr>
          <p:cNvPr id="28675" name="Text Placeholder 2"/>
          <p:cNvSpPr>
            <a:spLocks noGrp="1"/>
          </p:cNvSpPr>
          <p:nvPr>
            <p:ph type="body" sz="quarter" idx="11"/>
          </p:nvPr>
        </p:nvSpPr>
        <p:spPr bwMode="auto">
          <a:xfrm>
            <a:off x="457200" y="14478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Leased Dark Fiber Installation Diagram</a:t>
            </a:r>
          </a:p>
        </p:txBody>
      </p:sp>
      <p:sp>
        <p:nvSpPr>
          <p:cNvPr id="28676"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p:txBody>
      </p:sp>
      <p:pic>
        <p:nvPicPr>
          <p:cNvPr id="28677" name="Content Placeholder 7" descr="Dark Fiber 1.jpg"/>
          <p:cNvPicPr>
            <a:picLocks noGrp="1" noChangeAspect="1"/>
          </p:cNvPicPr>
          <p:nvPr>
            <p:ph sz="quarter" idx="15"/>
          </p:nvPr>
        </p:nvPicPr>
        <p:blipFill>
          <a:blip r:embed="rId3">
            <a:extLst>
              <a:ext uri="{28A0092B-C50C-407E-A947-70E740481C1C}">
                <a14:useLocalDpi xmlns:a14="http://schemas.microsoft.com/office/drawing/2010/main" val="0"/>
              </a:ext>
            </a:extLst>
          </a:blip>
          <a:srcRect/>
          <a:stretch>
            <a:fillRect/>
          </a:stretch>
        </p:blipFill>
        <p:spPr bwMode="auto">
          <a:xfrm>
            <a:off x="1295400" y="3352800"/>
            <a:ext cx="6553200" cy="283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Some examples of </a:t>
            </a:r>
            <a:r>
              <a:rPr lang="en-US" b="1" dirty="0" smtClean="0"/>
              <a:t>not eligible</a:t>
            </a:r>
            <a:r>
              <a:rPr lang="en-US" dirty="0" smtClean="0"/>
              <a:t> special construction charges include:</a:t>
            </a:r>
          </a:p>
          <a:p>
            <a:pPr lvl="1" eaLnBrk="1" hangingPunct="1"/>
            <a:r>
              <a:rPr lang="en-US" dirty="0" smtClean="0"/>
              <a:t>Design and engineering costs,</a:t>
            </a:r>
          </a:p>
          <a:p>
            <a:pPr lvl="1" eaLnBrk="1" hangingPunct="1"/>
            <a:r>
              <a:rPr lang="en-US" dirty="0" smtClean="0"/>
              <a:t>Project management costs,</a:t>
            </a:r>
          </a:p>
          <a:p>
            <a:pPr lvl="1" eaLnBrk="1" hangingPunct="1"/>
            <a:r>
              <a:rPr lang="en-US" dirty="0" smtClean="0"/>
              <a:t>Digging trenches, and</a:t>
            </a:r>
          </a:p>
          <a:p>
            <a:pPr lvl="1" eaLnBrk="1" hangingPunct="1"/>
            <a:r>
              <a:rPr lang="en-US" dirty="0" smtClean="0"/>
              <a:t>Laying fiber.</a:t>
            </a:r>
          </a:p>
          <a:p>
            <a:pPr lvl="1" eaLnBrk="1" hangingPunct="1"/>
            <a:endParaRPr lang="en-US" dirty="0" smtClean="0"/>
          </a:p>
        </p:txBody>
      </p:sp>
      <p:sp>
        <p:nvSpPr>
          <p:cNvPr id="2969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Leased Dark Fiber</a:t>
            </a:r>
          </a:p>
        </p:txBody>
      </p:sp>
      <p:sp>
        <p:nvSpPr>
          <p:cNvPr id="29700"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Leased Dark Fiber</a:t>
            </a:r>
          </a:p>
        </p:txBody>
      </p:sp>
      <p:sp>
        <p:nvSpPr>
          <p:cNvPr id="30723"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p:txBody>
      </p:sp>
      <p:sp>
        <p:nvSpPr>
          <p:cNvPr id="30724" name="Content Placeholder 6"/>
          <p:cNvSpPr>
            <a:spLocks noGrp="1"/>
          </p:cNvSpPr>
          <p:nvPr>
            <p:ph sz="quarter" idx="15"/>
          </p:nvPr>
        </p:nvSpPr>
        <p:spPr bwMode="auto">
          <a:xfrm>
            <a:off x="457200" y="2209800"/>
            <a:ext cx="8229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Dark fiber is not eligible as a Priority 1 service between two buildings on the same campus.</a:t>
            </a:r>
          </a:p>
        </p:txBody>
      </p:sp>
      <p:pic>
        <p:nvPicPr>
          <p:cNvPr id="30725" name="Content Placeholder 10" descr="Dark Fiber P1 with point to point p2.jp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990600" y="3048000"/>
            <a:ext cx="6858000" cy="318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Leased Dark Fiber</a:t>
            </a:r>
          </a:p>
        </p:txBody>
      </p:sp>
      <p:sp>
        <p:nvSpPr>
          <p:cNvPr id="31747"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p:txBody>
      </p:sp>
      <p:sp>
        <p:nvSpPr>
          <p:cNvPr id="31748" name="Content Placeholder 6"/>
          <p:cNvSpPr>
            <a:spLocks noGrp="1"/>
          </p:cNvSpPr>
          <p:nvPr>
            <p:ph sz="quarter" idx="15"/>
          </p:nvPr>
        </p:nvSpPr>
        <p:spPr bwMode="auto">
          <a:xfrm>
            <a:off x="457200" y="2209800"/>
            <a:ext cx="8229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Dark fiber is eligible as an Internal Connection servicing two buildings on the same campus.</a:t>
            </a:r>
          </a:p>
        </p:txBody>
      </p:sp>
      <p:pic>
        <p:nvPicPr>
          <p:cNvPr id="31749" name="Content Placeholder 7" descr="Dark Fiber eligible P2 with point to point p2.jp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990600" y="3051175"/>
            <a:ext cx="6858000" cy="3176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nvPr>
        </p:nvGraphicFramePr>
        <p:xfrm>
          <a:off x="457200" y="1524000"/>
          <a:ext cx="8229600" cy="4786368"/>
        </p:xfrm>
        <a:graphic>
          <a:graphicData uri="http://schemas.openxmlformats.org/drawingml/2006/table">
            <a:tbl>
              <a:tblPr firstRow="1" bandRow="1">
                <a:tableStyleId>{5C22544A-7EE6-4342-B048-85BDC9FD1C3A}</a:tableStyleId>
              </a:tblPr>
              <a:tblGrid>
                <a:gridCol w="457200"/>
                <a:gridCol w="2286000"/>
                <a:gridCol w="1371600"/>
                <a:gridCol w="1371600"/>
                <a:gridCol w="1371600"/>
                <a:gridCol w="1371600"/>
              </a:tblGrid>
              <a:tr h="552364">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68580" marR="68580" marT="0" marB="0">
                    <a:noFill/>
                  </a:tcPr>
                </a:tc>
                <a:tc>
                  <a:txBody>
                    <a:bodyPr/>
                    <a:lstStyle/>
                    <a:p>
                      <a:pPr marL="0" marR="0">
                        <a:lnSpc>
                          <a:spcPct val="115000"/>
                        </a:lnSpc>
                        <a:spcBef>
                          <a:spcPts val="0"/>
                        </a:spcBef>
                        <a:spcAft>
                          <a:spcPts val="0"/>
                        </a:spcAft>
                      </a:pPr>
                      <a:r>
                        <a:rPr lang="en-US" sz="1400" dirty="0">
                          <a:latin typeface="Calibri"/>
                          <a:ea typeface="Calibri"/>
                          <a:cs typeface="Times New Roman"/>
                        </a:rPr>
                        <a:t>Description</a:t>
                      </a:r>
                    </a:p>
                  </a:txBody>
                  <a:tcPr marL="68580" marR="68580" marT="0" marB="0">
                    <a:solidFill>
                      <a:schemeClr val="bg1">
                        <a:lumMod val="50000"/>
                      </a:schemeClr>
                    </a:solidFill>
                  </a:tcPr>
                </a:tc>
                <a:tc>
                  <a:txBody>
                    <a:bodyPr/>
                    <a:lstStyle/>
                    <a:p>
                      <a:pPr marL="0" marR="0" algn="ctr">
                        <a:lnSpc>
                          <a:spcPct val="115000"/>
                        </a:lnSpc>
                        <a:spcBef>
                          <a:spcPts val="0"/>
                        </a:spcBef>
                        <a:spcAft>
                          <a:spcPts val="0"/>
                        </a:spcAft>
                      </a:pPr>
                      <a:r>
                        <a:rPr lang="en-US" sz="1400" dirty="0">
                          <a:latin typeface="Calibri"/>
                          <a:ea typeface="Calibri"/>
                          <a:cs typeface="Times New Roman"/>
                        </a:rPr>
                        <a:t>P1- Leased Lit</a:t>
                      </a:r>
                    </a:p>
                    <a:p>
                      <a:pPr marL="0" marR="0" algn="ctr">
                        <a:lnSpc>
                          <a:spcPct val="115000"/>
                        </a:lnSpc>
                        <a:spcBef>
                          <a:spcPts val="0"/>
                        </a:spcBef>
                        <a:spcAft>
                          <a:spcPts val="0"/>
                        </a:spcAft>
                      </a:pPr>
                      <a:r>
                        <a:rPr lang="en-US" sz="1400" dirty="0">
                          <a:latin typeface="Calibri"/>
                          <a:ea typeface="Calibri"/>
                          <a:cs typeface="Times New Roman"/>
                        </a:rPr>
                        <a:t>Fiber </a:t>
                      </a:r>
                    </a:p>
                  </a:txBody>
                  <a:tcPr marL="68580" marR="68580" marT="0" marB="0" anchor="ctr">
                    <a:solidFill>
                      <a:schemeClr val="bg1">
                        <a:lumMod val="50000"/>
                      </a:schemeClr>
                    </a:solidFill>
                  </a:tcPr>
                </a:tc>
                <a:tc>
                  <a:txBody>
                    <a:bodyPr/>
                    <a:lstStyle/>
                    <a:p>
                      <a:pPr marL="0" marR="0" algn="ctr">
                        <a:lnSpc>
                          <a:spcPct val="115000"/>
                        </a:lnSpc>
                        <a:spcBef>
                          <a:spcPts val="0"/>
                        </a:spcBef>
                        <a:spcAft>
                          <a:spcPts val="0"/>
                        </a:spcAft>
                      </a:pPr>
                      <a:r>
                        <a:rPr lang="en-US" sz="1400" dirty="0">
                          <a:latin typeface="Calibri"/>
                          <a:ea typeface="Calibri"/>
                          <a:cs typeface="Times New Roman"/>
                        </a:rPr>
                        <a:t>P1- Leased Dark Fiber </a:t>
                      </a:r>
                    </a:p>
                  </a:txBody>
                  <a:tcPr marL="68580" marR="68580" marT="0" marB="0" anchor="ctr">
                    <a:solidFill>
                      <a:schemeClr val="bg1">
                        <a:lumMod val="50000"/>
                      </a:schemeClr>
                    </a:solidFill>
                  </a:tcPr>
                </a:tc>
                <a:tc>
                  <a:txBody>
                    <a:bodyPr/>
                    <a:lstStyle/>
                    <a:p>
                      <a:pPr marL="0" marR="0" algn="ctr">
                        <a:lnSpc>
                          <a:spcPct val="115000"/>
                        </a:lnSpc>
                        <a:spcBef>
                          <a:spcPts val="0"/>
                        </a:spcBef>
                        <a:spcAft>
                          <a:spcPts val="0"/>
                        </a:spcAft>
                      </a:pPr>
                      <a:r>
                        <a:rPr lang="en-US" sz="1400">
                          <a:latin typeface="Calibri"/>
                          <a:ea typeface="Calibri"/>
                          <a:cs typeface="Times New Roman"/>
                        </a:rPr>
                        <a:t>P2- Leased Lit or Dark Fiber </a:t>
                      </a:r>
                    </a:p>
                  </a:txBody>
                  <a:tcPr marL="68580" marR="68580" marT="0" marB="0" anchor="ctr">
                    <a:solidFill>
                      <a:schemeClr val="bg1">
                        <a:lumMod val="50000"/>
                      </a:schemeClr>
                    </a:solidFill>
                  </a:tcPr>
                </a:tc>
                <a:tc>
                  <a:txBody>
                    <a:bodyPr/>
                    <a:lstStyle/>
                    <a:p>
                      <a:pPr marL="0" marR="0" algn="ctr">
                        <a:lnSpc>
                          <a:spcPct val="115000"/>
                        </a:lnSpc>
                        <a:spcBef>
                          <a:spcPts val="0"/>
                        </a:spcBef>
                        <a:spcAft>
                          <a:spcPts val="0"/>
                        </a:spcAft>
                      </a:pPr>
                      <a:r>
                        <a:rPr lang="en-US" sz="1400" dirty="0">
                          <a:latin typeface="Calibri"/>
                          <a:ea typeface="Calibri"/>
                          <a:cs typeface="Times New Roman"/>
                        </a:rPr>
                        <a:t>P2- Purchased Dark Fiber</a:t>
                      </a:r>
                    </a:p>
                  </a:txBody>
                  <a:tcPr marL="68580" marR="68580" marT="0" marB="0" anchor="ctr">
                    <a:solidFill>
                      <a:schemeClr val="bg1">
                        <a:lumMod val="50000"/>
                      </a:schemeClr>
                    </a:solidFill>
                  </a:tcPr>
                </a:tc>
              </a:tr>
              <a:tr h="552364">
                <a:tc>
                  <a:txBody>
                    <a:bodyPr/>
                    <a:lstStyle/>
                    <a:p>
                      <a:pPr marL="0" marR="0">
                        <a:lnSpc>
                          <a:spcPct val="115000"/>
                        </a:lnSpc>
                        <a:spcBef>
                          <a:spcPts val="0"/>
                        </a:spcBef>
                        <a:spcAft>
                          <a:spcPts val="0"/>
                        </a:spcAft>
                      </a:pPr>
                      <a:r>
                        <a:rPr lang="en-US" sz="1400" dirty="0">
                          <a:latin typeface="Calibri"/>
                          <a:ea typeface="Calibri"/>
                          <a:cs typeface="Times New Roman"/>
                        </a:rPr>
                        <a:t>1</a:t>
                      </a:r>
                    </a:p>
                  </a:txBody>
                  <a:tcPr marL="68580" marR="68580" marT="0" marB="0">
                    <a:noFill/>
                  </a:tcPr>
                </a:tc>
                <a:tc>
                  <a:txBody>
                    <a:bodyPr/>
                    <a:lstStyle/>
                    <a:p>
                      <a:pPr marL="0" marR="0">
                        <a:lnSpc>
                          <a:spcPct val="115000"/>
                        </a:lnSpc>
                        <a:spcBef>
                          <a:spcPts val="0"/>
                        </a:spcBef>
                        <a:spcAft>
                          <a:spcPts val="0"/>
                        </a:spcAft>
                      </a:pPr>
                      <a:r>
                        <a:rPr lang="en-US" sz="1400" dirty="0">
                          <a:latin typeface="Calibri"/>
                          <a:ea typeface="Calibri"/>
                          <a:cs typeface="Times New Roman"/>
                        </a:rPr>
                        <a:t>Installation within property from bldg to bldg</a:t>
                      </a:r>
                    </a:p>
                  </a:txBody>
                  <a:tcPr marL="68580" marR="68580" marT="0" marB="0">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noFill/>
                  </a:tcPr>
                </a:tc>
              </a:tr>
              <a:tr h="552364">
                <a:tc>
                  <a:txBody>
                    <a:bodyPr/>
                    <a:lstStyle/>
                    <a:p>
                      <a:pPr marL="0" marR="0">
                        <a:lnSpc>
                          <a:spcPct val="115000"/>
                        </a:lnSpc>
                        <a:spcBef>
                          <a:spcPts val="0"/>
                        </a:spcBef>
                        <a:spcAft>
                          <a:spcPts val="0"/>
                        </a:spcAft>
                      </a:pPr>
                      <a:r>
                        <a:rPr lang="en-US" sz="1400">
                          <a:latin typeface="Calibri"/>
                          <a:ea typeface="Calibri"/>
                          <a:cs typeface="Times New Roman"/>
                        </a:rPr>
                        <a:t>2</a:t>
                      </a:r>
                    </a:p>
                  </a:txBody>
                  <a:tcPr marL="68580" marR="68580" marT="0" marB="0">
                    <a:noFill/>
                  </a:tcPr>
                </a:tc>
                <a:tc>
                  <a:txBody>
                    <a:bodyPr/>
                    <a:lstStyle/>
                    <a:p>
                      <a:pPr marL="0" marR="0">
                        <a:lnSpc>
                          <a:spcPct val="115000"/>
                        </a:lnSpc>
                        <a:spcBef>
                          <a:spcPts val="0"/>
                        </a:spcBef>
                        <a:spcAft>
                          <a:spcPts val="0"/>
                        </a:spcAft>
                      </a:pPr>
                      <a:r>
                        <a:rPr lang="en-US" sz="1400" dirty="0">
                          <a:latin typeface="Calibri"/>
                          <a:ea typeface="Calibri"/>
                          <a:cs typeface="Times New Roman"/>
                        </a:rPr>
                        <a:t>Installation on property from bldg to property line</a:t>
                      </a:r>
                    </a:p>
                  </a:txBody>
                  <a:tcPr marL="68580" marR="68580" marT="0" marB="0">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552364">
                <a:tc>
                  <a:txBody>
                    <a:bodyPr/>
                    <a:lstStyle/>
                    <a:p>
                      <a:pPr marL="0" marR="0">
                        <a:lnSpc>
                          <a:spcPct val="115000"/>
                        </a:lnSpc>
                        <a:spcBef>
                          <a:spcPts val="0"/>
                        </a:spcBef>
                        <a:spcAft>
                          <a:spcPts val="0"/>
                        </a:spcAft>
                      </a:pPr>
                      <a:r>
                        <a:rPr lang="en-US" sz="1400" dirty="0">
                          <a:latin typeface="Calibri"/>
                          <a:ea typeface="Calibri"/>
                          <a:cs typeface="Times New Roman"/>
                        </a:rPr>
                        <a:t>3</a:t>
                      </a:r>
                    </a:p>
                  </a:txBody>
                  <a:tcPr marL="68580" marR="68580" marT="0" marB="0">
                    <a:noFill/>
                  </a:tcPr>
                </a:tc>
                <a:tc>
                  <a:txBody>
                    <a:bodyPr/>
                    <a:lstStyle/>
                    <a:p>
                      <a:pPr marL="0" marR="0">
                        <a:lnSpc>
                          <a:spcPct val="115000"/>
                        </a:lnSpc>
                        <a:spcBef>
                          <a:spcPts val="0"/>
                        </a:spcBef>
                        <a:spcAft>
                          <a:spcPts val="0"/>
                        </a:spcAft>
                      </a:pPr>
                      <a:r>
                        <a:rPr lang="en-US" sz="1400" dirty="0">
                          <a:latin typeface="Calibri"/>
                          <a:ea typeface="Calibri"/>
                          <a:cs typeface="Times New Roman"/>
                        </a:rPr>
                        <a:t>Installation off property from curb to service provider</a:t>
                      </a:r>
                    </a:p>
                  </a:txBody>
                  <a:tcPr marL="68580" marR="68580" marT="0" marB="0">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736065">
                <a:tc>
                  <a:txBody>
                    <a:bodyPr/>
                    <a:lstStyle/>
                    <a:p>
                      <a:pPr marL="0" marR="0">
                        <a:lnSpc>
                          <a:spcPct val="115000"/>
                        </a:lnSpc>
                        <a:spcBef>
                          <a:spcPts val="0"/>
                        </a:spcBef>
                        <a:spcAft>
                          <a:spcPts val="0"/>
                        </a:spcAft>
                      </a:pPr>
                      <a:r>
                        <a:rPr lang="en-US" sz="1400">
                          <a:latin typeface="Calibri"/>
                          <a:ea typeface="Calibri"/>
                          <a:cs typeface="Times New Roman"/>
                        </a:rPr>
                        <a:t>4</a:t>
                      </a:r>
                    </a:p>
                  </a:txBody>
                  <a:tcPr marL="68580" marR="68580" marT="0" marB="0">
                    <a:noFill/>
                  </a:tcPr>
                </a:tc>
                <a:tc>
                  <a:txBody>
                    <a:bodyPr/>
                    <a:lstStyle/>
                    <a:p>
                      <a:pPr marL="0" marR="0">
                        <a:lnSpc>
                          <a:spcPct val="115000"/>
                        </a:lnSpc>
                        <a:spcBef>
                          <a:spcPts val="0"/>
                        </a:spcBef>
                        <a:spcAft>
                          <a:spcPts val="0"/>
                        </a:spcAft>
                      </a:pPr>
                      <a:r>
                        <a:rPr lang="en-US" sz="1400" dirty="0">
                          <a:latin typeface="Calibri"/>
                          <a:ea typeface="Calibri"/>
                          <a:cs typeface="Times New Roman"/>
                        </a:rPr>
                        <a:t>Monthly service charges within property from bldg to bldg </a:t>
                      </a:r>
                    </a:p>
                  </a:txBody>
                  <a:tcPr marL="68580" marR="68580" marT="0" marB="0">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736065">
                <a:tc>
                  <a:txBody>
                    <a:bodyPr/>
                    <a:lstStyle/>
                    <a:p>
                      <a:pPr marL="0" marR="0">
                        <a:lnSpc>
                          <a:spcPct val="115000"/>
                        </a:lnSpc>
                        <a:spcBef>
                          <a:spcPts val="0"/>
                        </a:spcBef>
                        <a:spcAft>
                          <a:spcPts val="0"/>
                        </a:spcAft>
                      </a:pPr>
                      <a:r>
                        <a:rPr lang="en-US" sz="1400">
                          <a:latin typeface="Calibri"/>
                          <a:ea typeface="Calibri"/>
                          <a:cs typeface="Times New Roman"/>
                        </a:rPr>
                        <a:t>5</a:t>
                      </a:r>
                    </a:p>
                  </a:txBody>
                  <a:tcPr marL="68580" marR="68580" marT="0" marB="0">
                    <a:noFill/>
                  </a:tcPr>
                </a:tc>
                <a:tc>
                  <a:txBody>
                    <a:bodyPr/>
                    <a:lstStyle/>
                    <a:p>
                      <a:pPr marL="0" marR="0">
                        <a:lnSpc>
                          <a:spcPct val="115000"/>
                        </a:lnSpc>
                        <a:spcBef>
                          <a:spcPts val="0"/>
                        </a:spcBef>
                        <a:spcAft>
                          <a:spcPts val="0"/>
                        </a:spcAft>
                      </a:pPr>
                      <a:r>
                        <a:rPr lang="en-US" sz="1400" dirty="0">
                          <a:latin typeface="Calibri"/>
                          <a:ea typeface="Calibri"/>
                          <a:cs typeface="Times New Roman"/>
                        </a:rPr>
                        <a:t>Monthly service charges from bldg to service provider or to off-site bldg</a:t>
                      </a:r>
                    </a:p>
                  </a:txBody>
                  <a:tcPr marL="68580" marR="68580" marT="0" marB="0">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552364">
                <a:tc>
                  <a:txBody>
                    <a:bodyPr/>
                    <a:lstStyle/>
                    <a:p>
                      <a:pPr marL="0" marR="0">
                        <a:lnSpc>
                          <a:spcPct val="115000"/>
                        </a:lnSpc>
                        <a:spcBef>
                          <a:spcPts val="0"/>
                        </a:spcBef>
                        <a:spcAft>
                          <a:spcPts val="0"/>
                        </a:spcAft>
                      </a:pPr>
                      <a:r>
                        <a:rPr lang="en-US" sz="1400">
                          <a:latin typeface="Calibri"/>
                          <a:ea typeface="Calibri"/>
                          <a:cs typeface="Times New Roman"/>
                        </a:rPr>
                        <a:t>6</a:t>
                      </a:r>
                    </a:p>
                  </a:txBody>
                  <a:tcPr marL="68580" marR="68580" marT="0" marB="0">
                    <a:noFill/>
                  </a:tcPr>
                </a:tc>
                <a:tc>
                  <a:txBody>
                    <a:bodyPr/>
                    <a:lstStyle/>
                    <a:p>
                      <a:pPr marL="0" marR="0">
                        <a:lnSpc>
                          <a:spcPct val="115000"/>
                        </a:lnSpc>
                        <a:spcBef>
                          <a:spcPts val="0"/>
                        </a:spcBef>
                        <a:spcAft>
                          <a:spcPts val="0"/>
                        </a:spcAft>
                      </a:pPr>
                      <a:r>
                        <a:rPr lang="en-US" sz="1400" dirty="0">
                          <a:latin typeface="Calibri"/>
                          <a:ea typeface="Calibri"/>
                          <a:cs typeface="Times New Roman"/>
                        </a:rPr>
                        <a:t>Maintenance charges from bldg to bldg</a:t>
                      </a:r>
                    </a:p>
                  </a:txBody>
                  <a:tcPr marL="68580" marR="68580" marT="0" marB="0">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552364">
                <a:tc>
                  <a:txBody>
                    <a:bodyPr/>
                    <a:lstStyle/>
                    <a:p>
                      <a:pPr marL="0" marR="0">
                        <a:lnSpc>
                          <a:spcPct val="115000"/>
                        </a:lnSpc>
                        <a:spcBef>
                          <a:spcPts val="0"/>
                        </a:spcBef>
                        <a:spcAft>
                          <a:spcPts val="0"/>
                        </a:spcAft>
                      </a:pPr>
                      <a:r>
                        <a:rPr lang="en-US" sz="1400">
                          <a:latin typeface="Calibri"/>
                          <a:ea typeface="Calibri"/>
                          <a:cs typeface="Times New Roman"/>
                        </a:rPr>
                        <a:t>7</a:t>
                      </a:r>
                    </a:p>
                  </a:txBody>
                  <a:tcPr marL="68580" marR="68580" marT="0" marB="0">
                    <a:noFill/>
                  </a:tcPr>
                </a:tc>
                <a:tc>
                  <a:txBody>
                    <a:bodyPr/>
                    <a:lstStyle/>
                    <a:p>
                      <a:pPr marL="0" marR="0">
                        <a:lnSpc>
                          <a:spcPct val="115000"/>
                        </a:lnSpc>
                        <a:spcBef>
                          <a:spcPts val="0"/>
                        </a:spcBef>
                        <a:spcAft>
                          <a:spcPts val="0"/>
                        </a:spcAft>
                      </a:pPr>
                      <a:r>
                        <a:rPr lang="en-US" sz="1400">
                          <a:latin typeface="Calibri"/>
                          <a:ea typeface="Calibri"/>
                          <a:cs typeface="Times New Roman"/>
                        </a:rPr>
                        <a:t>Maintenance charges from bldg to service provider</a:t>
                      </a:r>
                    </a:p>
                  </a:txBody>
                  <a:tcPr marL="68580" marR="68580" marT="0" marB="0">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40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400">
                          <a:latin typeface="Calibri"/>
                          <a:ea typeface="Calibri"/>
                          <a:cs typeface="Times New Roman"/>
                        </a:rPr>
                        <a:t>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marL="0" marR="0" algn="ctr">
                        <a:lnSpc>
                          <a:spcPct val="115000"/>
                        </a:lnSpc>
                        <a:spcBef>
                          <a:spcPts val="0"/>
                        </a:spcBef>
                        <a:spcAft>
                          <a:spcPts val="0"/>
                        </a:spcAft>
                      </a:pPr>
                      <a:r>
                        <a:rPr lang="en-US" sz="1400" dirty="0">
                          <a:latin typeface="Calibri"/>
                          <a:ea typeface="Calibri"/>
                          <a:cs typeface="Times New Roman"/>
                        </a:rPr>
                        <a:t>Not Eligible</a:t>
                      </a:r>
                    </a:p>
                  </a:txBody>
                  <a:tcPr marL="68580" marR="68580" marT="0" marB="0"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noFill/>
                  </a:tcPr>
                </a:tc>
              </a:tr>
            </a:tbl>
          </a:graphicData>
        </a:graphic>
      </p:graphicFrame>
      <p:sp>
        <p:nvSpPr>
          <p:cNvPr id="32845" name="Text Placeholder 2"/>
          <p:cNvSpPr>
            <a:spLocks noGrp="1"/>
          </p:cNvSpPr>
          <p:nvPr>
            <p:ph type="body" sz="quarter" idx="11"/>
          </p:nvPr>
        </p:nvSpPr>
        <p:spPr bwMode="auto">
          <a:xfrm>
            <a:off x="381000" y="10668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Dark Fiber Install and Maintenance Matrix</a:t>
            </a:r>
          </a:p>
        </p:txBody>
      </p:sp>
      <p:sp>
        <p:nvSpPr>
          <p:cNvPr id="32846"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Trending Topics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28800"/>
            <a:ext cx="8229600" cy="4038600"/>
          </a:xfrm>
        </p:spPr>
        <p:txBody>
          <a:bodyPr/>
          <a:lstStyle/>
          <a:p>
            <a:r>
              <a:rPr lang="en-US" dirty="0"/>
              <a:t>Interconnected VoIP is defined as a service </a:t>
            </a:r>
            <a:r>
              <a:rPr lang="en-US" dirty="0" smtClean="0"/>
              <a:t>that: </a:t>
            </a:r>
            <a:endParaRPr lang="en-US" dirty="0"/>
          </a:p>
          <a:p>
            <a:pPr lvl="1"/>
            <a:r>
              <a:rPr lang="en-US" dirty="0"/>
              <a:t>Enables real-time, two-way voice communications</a:t>
            </a:r>
          </a:p>
          <a:p>
            <a:pPr lvl="1"/>
            <a:r>
              <a:rPr lang="en-US" dirty="0"/>
              <a:t>Requires a broadband connection from the user’s </a:t>
            </a:r>
            <a:r>
              <a:rPr lang="en-US" dirty="0" smtClean="0"/>
              <a:t>location</a:t>
            </a:r>
          </a:p>
          <a:p>
            <a:pPr lvl="1"/>
            <a:r>
              <a:rPr lang="en-US" dirty="0" smtClean="0"/>
              <a:t>Requires </a:t>
            </a:r>
            <a:r>
              <a:rPr lang="en-US" dirty="0"/>
              <a:t>Internet protocol-compatible customer premises equipment (</a:t>
            </a:r>
            <a:r>
              <a:rPr lang="en-US" dirty="0" smtClean="0"/>
              <a:t>CPE)</a:t>
            </a:r>
          </a:p>
          <a:p>
            <a:pPr lvl="1"/>
            <a:r>
              <a:rPr lang="en-US" dirty="0" smtClean="0"/>
              <a:t>Permits </a:t>
            </a:r>
            <a:r>
              <a:rPr lang="en-US" dirty="0"/>
              <a:t>users generally to receive calls that originate on the public switched telephone network and to terminate calls to the public switched telephone network.</a:t>
            </a:r>
          </a:p>
          <a:p>
            <a:pPr marL="609600" indent="-609600"/>
            <a:endParaRPr lang="en-US" dirty="0"/>
          </a:p>
          <a:p>
            <a:pPr lvl="1"/>
            <a:endParaRPr lang="en-US" dirty="0"/>
          </a:p>
          <a:p>
            <a:endParaRPr lang="en-US" dirty="0"/>
          </a:p>
        </p:txBody>
      </p:sp>
      <p:sp>
        <p:nvSpPr>
          <p:cNvPr id="3" name="Text Placeholder 2"/>
          <p:cNvSpPr>
            <a:spLocks noGrp="1"/>
          </p:cNvSpPr>
          <p:nvPr>
            <p:ph type="body" sz="quarter" idx="11"/>
          </p:nvPr>
        </p:nvSpPr>
        <p:spPr>
          <a:xfrm>
            <a:off x="457200" y="1219200"/>
            <a:ext cx="8229600" cy="609600"/>
          </a:xfrm>
        </p:spPr>
        <p:txBody>
          <a:bodyPr/>
          <a:lstStyle/>
          <a:p>
            <a:r>
              <a:rPr lang="en-US" dirty="0" smtClean="0"/>
              <a:t>VoIP</a:t>
            </a:r>
            <a:endParaRPr lang="en-US" dirty="0"/>
          </a:p>
        </p:txBody>
      </p:sp>
      <p:sp>
        <p:nvSpPr>
          <p:cNvPr id="4" name="Text Placeholder 3"/>
          <p:cNvSpPr>
            <a:spLocks noGrp="1"/>
          </p:cNvSpPr>
          <p:nvPr>
            <p:ph type="body" sz="quarter" idx="12"/>
          </p:nvPr>
        </p:nvSpPr>
        <p:spPr/>
        <p:txBody>
          <a:bodyPr/>
          <a:lstStyle/>
          <a:p>
            <a:r>
              <a:rPr lang="en-US" dirty="0" smtClean="0"/>
              <a:t>Trending Topics</a:t>
            </a:r>
            <a:endParaRPr lang="en-US" dirty="0"/>
          </a:p>
        </p:txBody>
      </p:sp>
    </p:spTree>
    <p:extLst>
      <p:ext uri="{BB962C8B-B14F-4D97-AF65-F5344CB8AC3E}">
        <p14:creationId xmlns:p14="http://schemas.microsoft.com/office/powerpoint/2010/main" val="3275990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Eligible Services</a:t>
            </a:r>
          </a:p>
        </p:txBody>
      </p:sp>
      <p:sp>
        <p:nvSpPr>
          <p:cNvPr id="10243" name="Text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Priority 1</a:t>
            </a:r>
            <a:r>
              <a:rPr lang="en-US" dirty="0" smtClean="0"/>
              <a:t> </a:t>
            </a:r>
            <a:r>
              <a:rPr lang="en-US" dirty="0"/>
              <a:t>Services</a:t>
            </a:r>
          </a:p>
          <a:p>
            <a:pPr lvl="1"/>
            <a:r>
              <a:rPr lang="en-US" dirty="0"/>
              <a:t>May be applied for in either </a:t>
            </a:r>
            <a:r>
              <a:rPr lang="en-US" dirty="0" smtClean="0"/>
              <a:t>telecommunications </a:t>
            </a:r>
            <a:r>
              <a:rPr lang="en-US" dirty="0"/>
              <a:t>or Internet </a:t>
            </a:r>
            <a:r>
              <a:rPr lang="en-US" dirty="0" smtClean="0"/>
              <a:t>access on an applicant’s FCC </a:t>
            </a:r>
            <a:r>
              <a:rPr lang="en-US" dirty="0"/>
              <a:t>Form </a:t>
            </a:r>
            <a:r>
              <a:rPr lang="en-US" dirty="0" smtClean="0"/>
              <a:t>470.</a:t>
            </a:r>
            <a:endParaRPr lang="en-US" dirty="0"/>
          </a:p>
          <a:p>
            <a:pPr lvl="1"/>
            <a:r>
              <a:rPr lang="en-US" dirty="0"/>
              <a:t>USAC highly recommends </a:t>
            </a:r>
            <a:r>
              <a:rPr lang="en-US" dirty="0" smtClean="0"/>
              <a:t>applicants to post in </a:t>
            </a:r>
            <a:r>
              <a:rPr lang="en-US" dirty="0"/>
              <a:t>both </a:t>
            </a:r>
            <a:r>
              <a:rPr lang="en-US" dirty="0" smtClean="0"/>
              <a:t>the telecommunications service and </a:t>
            </a:r>
            <a:r>
              <a:rPr lang="en-US" dirty="0"/>
              <a:t>Internet </a:t>
            </a:r>
            <a:r>
              <a:rPr lang="en-US" dirty="0" smtClean="0"/>
              <a:t>access categories of service.</a:t>
            </a:r>
            <a:endParaRPr lang="en-US" dirty="0"/>
          </a:p>
          <a:p>
            <a:endParaRPr lang="en-US" dirty="0"/>
          </a:p>
        </p:txBody>
      </p:sp>
      <p:sp>
        <p:nvSpPr>
          <p:cNvPr id="3" name="Text Placeholder 2"/>
          <p:cNvSpPr>
            <a:spLocks noGrp="1"/>
          </p:cNvSpPr>
          <p:nvPr>
            <p:ph type="body" sz="quarter" idx="11"/>
          </p:nvPr>
        </p:nvSpPr>
        <p:spPr/>
        <p:txBody>
          <a:bodyPr/>
          <a:lstStyle/>
          <a:p>
            <a:r>
              <a:rPr lang="en-US" dirty="0" smtClean="0"/>
              <a:t>VoIP</a:t>
            </a:r>
            <a:endParaRPr lang="en-US" dirty="0"/>
          </a:p>
        </p:txBody>
      </p:sp>
      <p:sp>
        <p:nvSpPr>
          <p:cNvPr id="4" name="Text Placeholder 3"/>
          <p:cNvSpPr>
            <a:spLocks noGrp="1"/>
          </p:cNvSpPr>
          <p:nvPr>
            <p:ph type="body" sz="quarter" idx="12"/>
          </p:nvPr>
        </p:nvSpPr>
        <p:spPr/>
        <p:txBody>
          <a:bodyPr/>
          <a:lstStyle/>
          <a:p>
            <a:r>
              <a:rPr lang="en-US" dirty="0" smtClean="0"/>
              <a:t>Trending Topics</a:t>
            </a:r>
            <a:endParaRPr lang="en-US" dirty="0"/>
          </a:p>
        </p:txBody>
      </p:sp>
    </p:spTree>
    <p:extLst>
      <p:ext uri="{BB962C8B-B14F-4D97-AF65-F5344CB8AC3E}">
        <p14:creationId xmlns:p14="http://schemas.microsoft.com/office/powerpoint/2010/main" val="3979542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Trending Topics</a:t>
            </a:r>
            <a:endParaRPr lang="en-US" dirty="0"/>
          </a:p>
        </p:txBody>
      </p:sp>
      <p:sp>
        <p:nvSpPr>
          <p:cNvPr id="5" name="Rectangle 3"/>
          <p:cNvSpPr txBox="1">
            <a:spLocks noChangeArrowheads="1"/>
          </p:cNvSpPr>
          <p:nvPr/>
        </p:nvSpPr>
        <p:spPr>
          <a:xfrm>
            <a:off x="457200" y="1295400"/>
            <a:ext cx="8229600" cy="5334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None/>
            </a:pPr>
            <a:r>
              <a:rPr lang="en-US" sz="2600" b="1" dirty="0">
                <a:solidFill>
                  <a:srgbClr val="0070C0"/>
                </a:solidFill>
              </a:rPr>
              <a:t>VoIP</a:t>
            </a:r>
          </a:p>
          <a:p>
            <a:pPr>
              <a:lnSpc>
                <a:spcPct val="80000"/>
              </a:lnSpc>
            </a:pPr>
            <a:r>
              <a:rPr lang="en-US" sz="1800" dirty="0" smtClean="0"/>
              <a:t>A leased VoIP phone system is NOT eligible for Priority 1 funding</a:t>
            </a:r>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r>
              <a:rPr lang="en-US" sz="1800" dirty="0" smtClean="0"/>
              <a:t>By removing the VoIP equipment, the local voice network will cease to function.  This equipment is eligible ONLY as Internal Connections.</a:t>
            </a:r>
          </a:p>
          <a:p>
            <a:pPr>
              <a:lnSpc>
                <a:spcPct val="80000"/>
              </a:lnSpc>
            </a:pPr>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133600"/>
            <a:ext cx="5029200" cy="3429000"/>
          </a:xfrm>
          <a:prstGeom prst="rect">
            <a:avLst/>
          </a:prstGeom>
        </p:spPr>
      </p:pic>
    </p:spTree>
    <p:extLst>
      <p:ext uri="{BB962C8B-B14F-4D97-AF65-F5344CB8AC3E}">
        <p14:creationId xmlns:p14="http://schemas.microsoft.com/office/powerpoint/2010/main" val="1960061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76400"/>
            <a:ext cx="8229600" cy="4038600"/>
          </a:xfrm>
        </p:spPr>
        <p:txBody>
          <a:bodyPr/>
          <a:lstStyle/>
          <a:p>
            <a:r>
              <a:rPr lang="en-US" sz="2400" dirty="0"/>
              <a:t>A gateway may be leased with eligible Priority </a:t>
            </a:r>
            <a:r>
              <a:rPr lang="en-US" sz="2400" dirty="0" smtClean="0"/>
              <a:t>1 </a:t>
            </a:r>
            <a:r>
              <a:rPr lang="en-US" sz="2400" dirty="0"/>
              <a:t>VoIP service.</a:t>
            </a:r>
          </a:p>
          <a:p>
            <a:endParaRPr lang="en-US" sz="2400" dirty="0" smtClean="0"/>
          </a:p>
          <a:p>
            <a:endParaRPr lang="en-US" sz="2400" dirty="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r>
              <a:rPr lang="en-US" sz="2400" dirty="0"/>
              <a:t>A gateway is considered a single basic terminating device.</a:t>
            </a:r>
          </a:p>
          <a:p>
            <a:endParaRPr lang="en-US" dirty="0"/>
          </a:p>
        </p:txBody>
      </p:sp>
      <p:sp>
        <p:nvSpPr>
          <p:cNvPr id="3" name="Text Placeholder 2"/>
          <p:cNvSpPr>
            <a:spLocks noGrp="1"/>
          </p:cNvSpPr>
          <p:nvPr>
            <p:ph type="body" sz="quarter" idx="11"/>
          </p:nvPr>
        </p:nvSpPr>
        <p:spPr>
          <a:xfrm>
            <a:off x="457200" y="1219200"/>
            <a:ext cx="8229600" cy="609600"/>
          </a:xfrm>
        </p:spPr>
        <p:txBody>
          <a:bodyPr/>
          <a:lstStyle/>
          <a:p>
            <a:r>
              <a:rPr lang="en-US" dirty="0" smtClean="0"/>
              <a:t>VoIP</a:t>
            </a:r>
            <a:endParaRPr lang="en-US" dirty="0"/>
          </a:p>
        </p:txBody>
      </p:sp>
      <p:sp>
        <p:nvSpPr>
          <p:cNvPr id="4" name="Text Placeholder 3"/>
          <p:cNvSpPr>
            <a:spLocks noGrp="1"/>
          </p:cNvSpPr>
          <p:nvPr>
            <p:ph type="body" sz="quarter" idx="12"/>
          </p:nvPr>
        </p:nvSpPr>
        <p:spPr/>
        <p:txBody>
          <a:bodyPr/>
          <a:lstStyle/>
          <a:p>
            <a:r>
              <a:rPr lang="en-US" dirty="0" smtClean="0"/>
              <a:t>Trending Topics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133600"/>
            <a:ext cx="4876800" cy="3445514"/>
          </a:xfrm>
          <a:prstGeom prst="rect">
            <a:avLst/>
          </a:prstGeom>
        </p:spPr>
      </p:pic>
    </p:spTree>
    <p:extLst>
      <p:ext uri="{BB962C8B-B14F-4D97-AF65-F5344CB8AC3E}">
        <p14:creationId xmlns:p14="http://schemas.microsoft.com/office/powerpoint/2010/main" val="16272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Priority </a:t>
            </a:r>
            <a:r>
              <a:rPr lang="en-US" dirty="0" smtClean="0"/>
              <a:t>2 </a:t>
            </a:r>
            <a:r>
              <a:rPr lang="en-US" dirty="0"/>
              <a:t>– VoIP components are </a:t>
            </a:r>
            <a:r>
              <a:rPr lang="en-US" dirty="0" smtClean="0"/>
              <a:t>eligible.</a:t>
            </a:r>
            <a:endParaRPr lang="en-US" dirty="0"/>
          </a:p>
          <a:p>
            <a:pPr lvl="1"/>
            <a:r>
              <a:rPr lang="en-US" dirty="0"/>
              <a:t>Includes: </a:t>
            </a:r>
          </a:p>
          <a:p>
            <a:pPr lvl="2"/>
            <a:r>
              <a:rPr lang="en-US" dirty="0" smtClean="0"/>
              <a:t>VoIP phone system, </a:t>
            </a:r>
          </a:p>
          <a:p>
            <a:pPr lvl="2"/>
            <a:r>
              <a:rPr lang="en-US" dirty="0" smtClean="0"/>
              <a:t>VoIP router and/or switches, and</a:t>
            </a:r>
          </a:p>
          <a:p>
            <a:pPr lvl="2"/>
            <a:r>
              <a:rPr lang="en-US" dirty="0" smtClean="0"/>
              <a:t>Software licenses for the functioning of the IP telephone devices.</a:t>
            </a:r>
          </a:p>
          <a:p>
            <a:pPr lvl="1"/>
            <a:r>
              <a:rPr lang="en-US" dirty="0"/>
              <a:t>Excludes:</a:t>
            </a:r>
          </a:p>
          <a:p>
            <a:pPr lvl="2"/>
            <a:r>
              <a:rPr lang="en-US" dirty="0" smtClean="0"/>
              <a:t>End-user devices e.g. IP phones and Softphones.</a:t>
            </a:r>
          </a:p>
          <a:p>
            <a:endParaRPr lang="en-US" dirty="0"/>
          </a:p>
        </p:txBody>
      </p:sp>
      <p:sp>
        <p:nvSpPr>
          <p:cNvPr id="3" name="Text Placeholder 2"/>
          <p:cNvSpPr>
            <a:spLocks noGrp="1"/>
          </p:cNvSpPr>
          <p:nvPr>
            <p:ph type="body" sz="quarter" idx="11"/>
          </p:nvPr>
        </p:nvSpPr>
        <p:spPr/>
        <p:txBody>
          <a:bodyPr/>
          <a:lstStyle/>
          <a:p>
            <a:r>
              <a:rPr lang="en-US" dirty="0" smtClean="0"/>
              <a:t>VoIP</a:t>
            </a:r>
            <a:endParaRPr lang="en-US" dirty="0"/>
          </a:p>
        </p:txBody>
      </p:sp>
      <p:sp>
        <p:nvSpPr>
          <p:cNvPr id="4" name="Text Placeholder 3"/>
          <p:cNvSpPr>
            <a:spLocks noGrp="1"/>
          </p:cNvSpPr>
          <p:nvPr>
            <p:ph type="body" sz="quarter" idx="12"/>
          </p:nvPr>
        </p:nvSpPr>
        <p:spPr/>
        <p:txBody>
          <a:bodyPr/>
          <a:lstStyle/>
          <a:p>
            <a:r>
              <a:rPr lang="en-US" dirty="0" smtClean="0"/>
              <a:t>Trending Topics</a:t>
            </a:r>
            <a:endParaRPr lang="en-US" dirty="0"/>
          </a:p>
        </p:txBody>
      </p:sp>
    </p:spTree>
    <p:extLst>
      <p:ext uri="{BB962C8B-B14F-4D97-AF65-F5344CB8AC3E}">
        <p14:creationId xmlns:p14="http://schemas.microsoft.com/office/powerpoint/2010/main" val="626245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000" dirty="0" smtClean="0"/>
              <a:t>Is the receipt of multiple forms of a service duplicative?</a:t>
            </a:r>
          </a:p>
          <a:p>
            <a:pPr lvl="1"/>
            <a:r>
              <a:rPr lang="en-US" sz="2000" dirty="0" smtClean="0"/>
              <a:t>E.g., </a:t>
            </a:r>
            <a:r>
              <a:rPr lang="en-US" sz="2000" dirty="0"/>
              <a:t>a</a:t>
            </a:r>
            <a:r>
              <a:rPr lang="en-US" sz="2000" dirty="0" smtClean="0"/>
              <a:t> school receives funding for T-1 service for Internet access and a teacher in a room that has access to the T-1 service uses an air card to access the Internet.</a:t>
            </a:r>
          </a:p>
          <a:p>
            <a:r>
              <a:rPr lang="en-US" sz="2000" dirty="0" smtClean="0"/>
              <a:t>Are free VoIP handsets permissible if provided to all customers?</a:t>
            </a:r>
          </a:p>
          <a:p>
            <a:pPr lvl="1"/>
            <a:r>
              <a:rPr lang="en-US" sz="2000" dirty="0" smtClean="0"/>
              <a:t>DA 10-2355 states, “</a:t>
            </a:r>
            <a:r>
              <a:rPr lang="en-US" sz="2000" dirty="0"/>
              <a:t>For example, many cell phones are free or available to the general public at a discounted price with the </a:t>
            </a:r>
            <a:r>
              <a:rPr lang="en-US" sz="2000" dirty="0" smtClean="0"/>
              <a:t>purchase of </a:t>
            </a:r>
            <a:r>
              <a:rPr lang="en-US" sz="2000" dirty="0"/>
              <a:t>a two-year service contract. Schools and libraries are free to take advantage of these deals, without </a:t>
            </a:r>
            <a:r>
              <a:rPr lang="en-US" sz="2000" dirty="0" smtClean="0"/>
              <a:t>cost allocation, but </a:t>
            </a:r>
            <a:r>
              <a:rPr lang="en-US" sz="2000" dirty="0"/>
              <a:t>cannot accept other equipment with service arrangements that are not otherwise available to </a:t>
            </a:r>
            <a:r>
              <a:rPr lang="en-US" sz="2000" dirty="0" smtClean="0"/>
              <a:t>some segment </a:t>
            </a:r>
            <a:r>
              <a:rPr lang="en-US" sz="2000" dirty="0"/>
              <a:t>of the public or class of users</a:t>
            </a:r>
            <a:r>
              <a:rPr lang="en-US" sz="2000" dirty="0" smtClean="0"/>
              <a:t>.”</a:t>
            </a:r>
            <a:endParaRPr lang="en-US" sz="2000" dirty="0"/>
          </a:p>
        </p:txBody>
      </p:sp>
      <p:sp>
        <p:nvSpPr>
          <p:cNvPr id="3" name="Text Placeholder 2"/>
          <p:cNvSpPr>
            <a:spLocks noGrp="1"/>
          </p:cNvSpPr>
          <p:nvPr>
            <p:ph type="body" sz="quarter" idx="11"/>
          </p:nvPr>
        </p:nvSpPr>
        <p:spPr/>
        <p:txBody>
          <a:bodyPr/>
          <a:lstStyle/>
          <a:p>
            <a:r>
              <a:rPr lang="en-US" dirty="0" smtClean="0"/>
              <a:t>Open Issues</a:t>
            </a:r>
            <a:endParaRPr lang="en-US" dirty="0"/>
          </a:p>
        </p:txBody>
      </p:sp>
      <p:sp>
        <p:nvSpPr>
          <p:cNvPr id="4" name="Text Placeholder 3"/>
          <p:cNvSpPr>
            <a:spLocks noGrp="1"/>
          </p:cNvSpPr>
          <p:nvPr>
            <p:ph type="body" sz="quarter" idx="12"/>
          </p:nvPr>
        </p:nvSpPr>
        <p:spPr/>
        <p:txBody>
          <a:bodyPr/>
          <a:lstStyle/>
          <a:p>
            <a:r>
              <a:rPr lang="en-US" dirty="0" smtClean="0"/>
              <a:t>Trending Topics</a:t>
            </a:r>
            <a:endParaRPr lang="en-US" dirty="0"/>
          </a:p>
        </p:txBody>
      </p:sp>
    </p:spTree>
    <p:extLst>
      <p:ext uri="{BB962C8B-B14F-4D97-AF65-F5344CB8AC3E}">
        <p14:creationId xmlns:p14="http://schemas.microsoft.com/office/powerpoint/2010/main" val="266152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smtClean="0"/>
              <a:t>Eligible Services</a:t>
            </a:r>
          </a:p>
        </p:txBody>
      </p:sp>
      <p:sp>
        <p:nvSpPr>
          <p:cNvPr id="39939" name="Text Placeholder 5"/>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Questions?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7"/>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Support for telecom services</a:t>
            </a:r>
          </a:p>
          <a:p>
            <a:pPr eaLnBrk="1" hangingPunct="1"/>
            <a:r>
              <a:rPr lang="en-US" dirty="0" smtClean="0"/>
              <a:t>Examples:</a:t>
            </a:r>
          </a:p>
          <a:p>
            <a:pPr lvl="1" eaLnBrk="1" hangingPunct="1"/>
            <a:r>
              <a:rPr lang="en-US" dirty="0" smtClean="0"/>
              <a:t>Local and long distance service</a:t>
            </a:r>
          </a:p>
          <a:p>
            <a:pPr lvl="1" eaLnBrk="1" hangingPunct="1"/>
            <a:r>
              <a:rPr lang="en-US" dirty="0" smtClean="0"/>
              <a:t>Cellular service</a:t>
            </a:r>
          </a:p>
          <a:p>
            <a:pPr lvl="2" eaLnBrk="1" hangingPunct="1"/>
            <a:r>
              <a:rPr lang="en-US" dirty="0" smtClean="0"/>
              <a:t>Text messaging</a:t>
            </a:r>
          </a:p>
          <a:p>
            <a:pPr lvl="1" eaLnBrk="1" hangingPunct="1"/>
            <a:r>
              <a:rPr lang="en-US" dirty="0" smtClean="0"/>
              <a:t>Ethernet</a:t>
            </a:r>
          </a:p>
          <a:p>
            <a:pPr lvl="3" eaLnBrk="1" hangingPunct="1">
              <a:buFont typeface="Arial" charset="0"/>
              <a:buNone/>
            </a:pPr>
            <a:endParaRPr lang="en-US" dirty="0" smtClean="0"/>
          </a:p>
          <a:p>
            <a:pPr eaLnBrk="1" hangingPunct="1"/>
            <a:endParaRPr lang="en-US" dirty="0" smtClean="0"/>
          </a:p>
        </p:txBody>
      </p:sp>
      <p:sp>
        <p:nvSpPr>
          <p:cNvPr id="11267" name="Text Placeholder 5"/>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1 – Telecommunications Services</a:t>
            </a:r>
          </a:p>
        </p:txBody>
      </p:sp>
      <p:sp>
        <p:nvSpPr>
          <p:cNvPr id="11268" name="Text Placeholder 6"/>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Other examples of eligible telecom services:</a:t>
            </a:r>
          </a:p>
          <a:p>
            <a:pPr lvl="1" eaLnBrk="1" hangingPunct="1"/>
            <a:r>
              <a:rPr lang="en-US" dirty="0" smtClean="0"/>
              <a:t>T-1, T-3</a:t>
            </a:r>
          </a:p>
          <a:p>
            <a:pPr lvl="1" eaLnBrk="1" hangingPunct="1"/>
            <a:r>
              <a:rPr lang="en-US" dirty="0" smtClean="0"/>
              <a:t>DSL</a:t>
            </a:r>
          </a:p>
          <a:p>
            <a:pPr lvl="1" eaLnBrk="1" hangingPunct="1"/>
            <a:r>
              <a:rPr lang="en-US" dirty="0" smtClean="0"/>
              <a:t>PRI </a:t>
            </a:r>
          </a:p>
          <a:p>
            <a:pPr lvl="1" eaLnBrk="1" hangingPunct="1"/>
            <a:r>
              <a:rPr lang="en-US" dirty="0" smtClean="0"/>
              <a:t>Satellite service</a:t>
            </a:r>
          </a:p>
          <a:p>
            <a:pPr lvl="1" eaLnBrk="1" hangingPunct="1"/>
            <a:r>
              <a:rPr lang="en-US" dirty="0" smtClean="0"/>
              <a:t>Interconnected Voice over Internet Protocol (VoIP)</a:t>
            </a:r>
          </a:p>
          <a:p>
            <a:pPr lvl="1" eaLnBrk="1" hangingPunct="1"/>
            <a:r>
              <a:rPr lang="en-US" dirty="0" smtClean="0"/>
              <a:t>Taxes and certain fees</a:t>
            </a:r>
          </a:p>
          <a:p>
            <a:pPr lvl="1" eaLnBrk="1" hangingPunct="1"/>
            <a:r>
              <a:rPr lang="en-US" dirty="0" smtClean="0"/>
              <a:t>Installation and configuration</a:t>
            </a:r>
          </a:p>
        </p:txBody>
      </p:sp>
      <p:sp>
        <p:nvSpPr>
          <p:cNvPr id="12291"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1 – Telecommunications Services</a:t>
            </a:r>
          </a:p>
        </p:txBody>
      </p:sp>
      <p:sp>
        <p:nvSpPr>
          <p:cNvPr id="12292"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Some examples of services NOT eligible:</a:t>
            </a:r>
          </a:p>
          <a:p>
            <a:pPr lvl="1" eaLnBrk="1" hangingPunct="1"/>
            <a:r>
              <a:rPr lang="en-US" dirty="0" smtClean="0"/>
              <a:t>Broadcast “Blast” messaging</a:t>
            </a:r>
          </a:p>
          <a:p>
            <a:pPr lvl="1" eaLnBrk="1" hangingPunct="1"/>
            <a:r>
              <a:rPr lang="en-US" dirty="0" smtClean="0"/>
              <a:t>Monitoring services for 911, E911 or alarm telephone lines</a:t>
            </a:r>
          </a:p>
          <a:p>
            <a:pPr lvl="2" eaLnBrk="1" hangingPunct="1"/>
            <a:r>
              <a:rPr lang="en-US" dirty="0" smtClean="0"/>
              <a:t>The actual circuit itself is eligible</a:t>
            </a:r>
          </a:p>
          <a:p>
            <a:pPr lvl="1" eaLnBrk="1" hangingPunct="1"/>
            <a:r>
              <a:rPr lang="en-US" dirty="0" smtClean="0"/>
              <a:t>Services to ineligible locations </a:t>
            </a:r>
          </a:p>
          <a:p>
            <a:pPr lvl="1" eaLnBrk="1" hangingPunct="1"/>
            <a:r>
              <a:rPr lang="en-US" dirty="0" smtClean="0"/>
              <a:t>End-user devices</a:t>
            </a:r>
          </a:p>
        </p:txBody>
      </p:sp>
      <p:sp>
        <p:nvSpPr>
          <p:cNvPr id="13315"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1 – Telecommunications Services</a:t>
            </a:r>
          </a:p>
        </p:txBody>
      </p:sp>
      <p:sp>
        <p:nvSpPr>
          <p:cNvPr id="13316"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sz="2400" dirty="0" smtClean="0"/>
          </a:p>
          <a:p>
            <a:pPr eaLnBrk="1" hangingPunct="1"/>
            <a:r>
              <a:rPr lang="en-US" sz="2400" dirty="0" smtClean="0"/>
              <a:t>Telecommunications Services and Telecommunications are now two categories on the Eligible Services List (ESL).</a:t>
            </a:r>
          </a:p>
          <a:p>
            <a:pPr lvl="1" eaLnBrk="1" hangingPunct="1"/>
            <a:r>
              <a:rPr lang="en-US" b="1" dirty="0" smtClean="0"/>
              <a:t>Telecommunications Services</a:t>
            </a:r>
            <a:r>
              <a:rPr lang="en-US" dirty="0" smtClean="0"/>
              <a:t> can only be provided by an eligible telecommunications carrier. </a:t>
            </a:r>
          </a:p>
          <a:p>
            <a:pPr lvl="1" eaLnBrk="1" hangingPunct="1"/>
            <a:r>
              <a:rPr lang="en-US" b="1" dirty="0" smtClean="0"/>
              <a:t>Telecommunications</a:t>
            </a:r>
            <a:r>
              <a:rPr lang="en-US" dirty="0" smtClean="0"/>
              <a:t> can be provided by non-telecommunications carriers via fiber in whole or in part.</a:t>
            </a:r>
          </a:p>
        </p:txBody>
      </p:sp>
      <p:sp>
        <p:nvSpPr>
          <p:cNvPr id="1433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a:t>
            </a:r>
            <a:r>
              <a:rPr lang="en-US" dirty="0"/>
              <a:t>1</a:t>
            </a:r>
            <a:r>
              <a:rPr lang="en-US" dirty="0" smtClean="0"/>
              <a:t> – Telecommunications Services and Telecommunications</a:t>
            </a:r>
          </a:p>
        </p:txBody>
      </p:sp>
      <p:sp>
        <p:nvSpPr>
          <p:cNvPr id="14340"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Support for Internet access includes the Internet Service Provider (ISP) fees and the conduit to the Internet.</a:t>
            </a:r>
          </a:p>
          <a:p>
            <a:pPr eaLnBrk="1" hangingPunct="1"/>
            <a:r>
              <a:rPr lang="en-US" dirty="0" smtClean="0"/>
              <a:t>Internet-related services funded under the Internet access </a:t>
            </a:r>
            <a:r>
              <a:rPr lang="en-US" dirty="0"/>
              <a:t>c</a:t>
            </a:r>
            <a:r>
              <a:rPr lang="en-US" dirty="0" smtClean="0"/>
              <a:t>ategory also include:</a:t>
            </a:r>
          </a:p>
          <a:p>
            <a:pPr lvl="1" eaLnBrk="1" hangingPunct="1"/>
            <a:r>
              <a:rPr lang="en-US" dirty="0" smtClean="0"/>
              <a:t>E-mail Service,</a:t>
            </a:r>
          </a:p>
          <a:p>
            <a:pPr lvl="1" eaLnBrk="1" hangingPunct="1"/>
            <a:r>
              <a:rPr lang="en-US" dirty="0" smtClean="0"/>
              <a:t>Web Hosting, and</a:t>
            </a:r>
          </a:p>
          <a:p>
            <a:pPr lvl="1" eaLnBrk="1" hangingPunct="1"/>
            <a:r>
              <a:rPr lang="en-US" dirty="0" smtClean="0"/>
              <a:t>VoIP.</a:t>
            </a:r>
          </a:p>
        </p:txBody>
      </p:sp>
      <p:sp>
        <p:nvSpPr>
          <p:cNvPr id="15363"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1 – Internet Access</a:t>
            </a:r>
          </a:p>
        </p:txBody>
      </p:sp>
      <p:sp>
        <p:nvSpPr>
          <p:cNvPr id="15364"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Some examples of services NOT eligible:</a:t>
            </a:r>
          </a:p>
          <a:p>
            <a:pPr lvl="1" eaLnBrk="1" hangingPunct="1"/>
            <a:r>
              <a:rPr lang="en-US" dirty="0" smtClean="0"/>
              <a:t>Filtering</a:t>
            </a:r>
            <a:endParaRPr lang="en-US" dirty="0"/>
          </a:p>
          <a:p>
            <a:pPr lvl="1" eaLnBrk="1" hangingPunct="1"/>
            <a:r>
              <a:rPr lang="en-US" dirty="0" smtClean="0"/>
              <a:t>Costs for Internet content</a:t>
            </a:r>
          </a:p>
          <a:p>
            <a:pPr lvl="2" eaLnBrk="1" hangingPunct="1"/>
            <a:r>
              <a:rPr lang="en-US" dirty="0" smtClean="0"/>
              <a:t>Subscription services such as monthly charges for       on-line magazine subscriptions</a:t>
            </a:r>
          </a:p>
          <a:p>
            <a:pPr lvl="1" eaLnBrk="1" hangingPunct="1"/>
            <a:r>
              <a:rPr lang="en-US" dirty="0" smtClean="0"/>
              <a:t>Internet2 membership dues</a:t>
            </a:r>
          </a:p>
          <a:p>
            <a:pPr lvl="1" eaLnBrk="1" hangingPunct="1"/>
            <a:r>
              <a:rPr lang="en-US" dirty="0" smtClean="0"/>
              <a:t>Web site creation fees</a:t>
            </a:r>
          </a:p>
          <a:p>
            <a:pPr lvl="1" eaLnBrk="1" hangingPunct="1"/>
            <a:r>
              <a:rPr lang="en-US" dirty="0" smtClean="0"/>
              <a:t>Software, services, or systems used to create or edit Internet content</a:t>
            </a:r>
          </a:p>
        </p:txBody>
      </p:sp>
      <p:sp>
        <p:nvSpPr>
          <p:cNvPr id="16387"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Priority 1 – Internet Access</a:t>
            </a:r>
          </a:p>
        </p:txBody>
      </p:sp>
      <p:sp>
        <p:nvSpPr>
          <p:cNvPr id="16388" name="Text Placeholder 3"/>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Overview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SAC Palette">
      <a:dk1>
        <a:sysClr val="windowText" lastClr="000000"/>
      </a:dk1>
      <a:lt1>
        <a:sysClr val="window" lastClr="FFFFFF"/>
      </a:lt1>
      <a:dk2>
        <a:srgbClr val="7F7F7F"/>
      </a:dk2>
      <a:lt2>
        <a:srgbClr val="EEECE1"/>
      </a:lt2>
      <a:accent1>
        <a:srgbClr val="62CAE3"/>
      </a:accent1>
      <a:accent2>
        <a:srgbClr val="FFC425"/>
      </a:accent2>
      <a:accent3>
        <a:srgbClr val="8DC63F"/>
      </a:accent3>
      <a:accent4>
        <a:srgbClr val="F28234"/>
      </a:accent4>
      <a:accent5>
        <a:srgbClr val="6A737B"/>
      </a:accent5>
      <a:accent6>
        <a:srgbClr val="C1CD23"/>
      </a:accent6>
      <a:hlink>
        <a:srgbClr val="026CB6"/>
      </a:hlink>
      <a:folHlink>
        <a:srgbClr val="026CB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icky xmlns="6dd97b33-aba7-4b7a-8530-76b27dec7283">false</Stick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8332F011F5614BA64AA07836619C0D" ma:contentTypeVersion="0" ma:contentTypeDescription="Create a new document." ma:contentTypeScope="" ma:versionID="48bf20c475275c63ae0b39e46fca8e9f">
  <xsd:schema xmlns:xsd="http://www.w3.org/2001/XMLSchema" xmlns:p="http://schemas.microsoft.com/office/2006/metadata/properties" xmlns:ns2="6dd97b33-aba7-4b7a-8530-76b27dec7283" targetNamespace="http://schemas.microsoft.com/office/2006/metadata/properties" ma:root="true" ma:fieldsID="d1a1a27882da1dbf0ad91d88695f6638" ns2:_="">
    <xsd:import namespace="6dd97b33-aba7-4b7a-8530-76b27dec7283"/>
    <xsd:element name="properties">
      <xsd:complexType>
        <xsd:sequence>
          <xsd:element name="documentManagement">
            <xsd:complexType>
              <xsd:all>
                <xsd:element ref="ns2:Sticky" minOccurs="0"/>
              </xsd:all>
            </xsd:complexType>
          </xsd:element>
        </xsd:sequence>
      </xsd:complexType>
    </xsd:element>
  </xsd:schema>
  <xsd:schema xmlns:xsd="http://www.w3.org/2001/XMLSchema" xmlns:dms="http://schemas.microsoft.com/office/2006/documentManagement/types" targetNamespace="6dd97b33-aba7-4b7a-8530-76b27dec7283" elementFormDefault="qualified">
    <xsd:import namespace="http://schemas.microsoft.com/office/2006/documentManagement/types"/>
    <xsd:element name="Sticky" ma:index="8" nillable="true" ma:displayName="Sticky" ma:default="0" ma:description="Marks an item for special treatment, e.g. posting on the team's home page, or staying at the top of a list." ma:internalName="Sticky">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6119E-1DDF-4825-B789-31ADBE76AA18}">
  <ds:schemaRef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purl.org/dc/terms/"/>
    <ds:schemaRef ds:uri="6dd97b33-aba7-4b7a-8530-76b27dec7283"/>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13A111CF-3BAA-4323-88FE-7BF7623AD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d97b33-aba7-4b7a-8530-76b27dec728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BD00F40-56FD-4E75-AA00-B5B9C1B3CF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2276</TotalTime>
  <Words>1693</Words>
  <Application>Microsoft Office PowerPoint</Application>
  <PresentationFormat>On-screen Show (4:3)</PresentationFormat>
  <Paragraphs>266</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ajohnson</dc:creator>
  <cp:lastModifiedBy>ppayne</cp:lastModifiedBy>
  <cp:revision>198</cp:revision>
  <dcterms:created xsi:type="dcterms:W3CDTF">2010-07-28T13:31:07Z</dcterms:created>
  <dcterms:modified xsi:type="dcterms:W3CDTF">2012-05-04T14:50:01Z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0x010100CF8332F011F5614BA64AA07836619C0D</vt:lpwstr>
  </property>
  <property fmtid="{D5CDD505-2E9C-101B-9397-08002B2CF9AE}" pid="3" name="Share">
    <vt:lpwstr>false</vt:lpwstr>
  </property>
  <property fmtid="{D5CDD505-2E9C-101B-9397-08002B2CF9AE}" pid="4" name="Dept_Hidden">
    <vt:lpwstr>External Relations</vt:lpwstr>
  </property>
</Properties>
</file>