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6" r:id="rId3"/>
    <p:sldId id="274" r:id="rId4"/>
    <p:sldId id="281" r:id="rId5"/>
    <p:sldId id="282" r:id="rId6"/>
    <p:sldId id="283" r:id="rId7"/>
    <p:sldId id="277" r:id="rId8"/>
    <p:sldId id="278" r:id="rId9"/>
    <p:sldId id="273" r:id="rId10"/>
    <p:sldId id="257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47" autoAdjust="0"/>
    <p:restoredTop sz="94660"/>
  </p:normalViewPr>
  <p:slideViewPr>
    <p:cSldViewPr>
      <p:cViewPr>
        <p:scale>
          <a:sx n="90" d="100"/>
          <a:sy n="90" d="100"/>
        </p:scale>
        <p:origin x="-444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78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33800" y="85344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359-A1DA-48AB-B2FE-24807AB5A33F}" type="slidenum">
              <a:rPr lang="en-US" sz="100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474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C4D6C-52EF-4021-BC6A-AF251BC83E88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6023B-E282-4B18-B3E8-72DAF4BB1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43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023B-E282-4B18-B3E8-72DAF4BB1A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66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023B-E282-4B18-B3E8-72DAF4BB1A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62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023B-E282-4B18-B3E8-72DAF4BB1A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856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023B-E282-4B18-B3E8-72DAF4BB1A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13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023B-E282-4B18-B3E8-72DAF4BB1A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39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023B-E282-4B18-B3E8-72DAF4BB1A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04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023B-E282-4B18-B3E8-72DAF4BB1A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57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023B-E282-4B18-B3E8-72DAF4BB1A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23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023B-E282-4B18-B3E8-72DAF4BB1A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77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023B-E282-4B18-B3E8-72DAF4BB1A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45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023B-E282-4B18-B3E8-72DAF4BB1A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46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6023B-E282-4B18-B3E8-72DAF4BB1A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1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304800" y="3505200"/>
            <a:ext cx="8839200" cy="0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90600" y="2667000"/>
            <a:ext cx="7772400" cy="8382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400" baseline="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90600" y="4419600"/>
            <a:ext cx="7772400" cy="838200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None/>
              <a:tabLst/>
              <a:defRPr sz="280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024720" y="3505200"/>
            <a:ext cx="7738281" cy="914400"/>
          </a:xfrm>
          <a:prstGeom prst="rect">
            <a:avLst/>
          </a:prstGeom>
        </p:spPr>
        <p:txBody>
          <a:bodyPr/>
          <a:lstStyle>
            <a:lvl1pPr algn="r">
              <a:defRPr lang="en-US" sz="6000" b="1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07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90538" y="6400800"/>
            <a:ext cx="8196263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2015 E-rate Program Applicant Trainings  I  Opening Remarks</a:t>
            </a:r>
            <a:endParaRPr lang="en-US" sz="1100" dirty="0">
              <a:latin typeface="+mn-lt"/>
              <a:cs typeface="+mn-cs"/>
            </a:endParaRP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1828800"/>
            <a:ext cx="8229600" cy="43434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600"/>
            </a:lvl1pPr>
            <a:lvl2pPr>
              <a:spcBef>
                <a:spcPts val="0"/>
              </a:spcBef>
              <a:spcAft>
                <a:spcPts val="1200"/>
              </a:spcAft>
              <a:defRPr sz="2600"/>
            </a:lvl2pPr>
          </a:lstStyle>
          <a:p>
            <a:pPr lvl="0"/>
            <a:r>
              <a:rPr lang="en-US" dirty="0" smtClean="0"/>
              <a:t>Click to edit 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514600" y="3810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609600"/>
          </a:xfrm>
          <a:prstGeom prst="rect">
            <a:avLst/>
          </a:prstGeom>
        </p:spPr>
        <p:txBody>
          <a:bodyPr/>
          <a:lstStyle>
            <a:lvl1pPr algn="l">
              <a:defRPr sz="2800" b="1" i="0" u="none">
                <a:solidFill>
                  <a:srgbClr val="0070C0"/>
                </a:solidFill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6324600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/>
          <p:cNvSpPr txBox="1">
            <a:spLocks/>
          </p:cNvSpPr>
          <p:nvPr userDrawn="1"/>
        </p:nvSpPr>
        <p:spPr>
          <a:xfrm>
            <a:off x="490538" y="6400800"/>
            <a:ext cx="8196263" cy="3063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7772400" algn="r"/>
              </a:tabLst>
              <a:defRPr/>
            </a:pP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2015 E-rate Program Applicant Trainings  I  Opening Remarks</a:t>
            </a:r>
            <a:endParaRPr lang="en-US" sz="1100" dirty="0">
              <a:latin typeface="+mn-lt"/>
              <a:cs typeface="+mn-cs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76200" y="76200"/>
            <a:ext cx="20574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743200" y="152400"/>
            <a:ext cx="6172200" cy="5334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3200" b="1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655586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" y="76200"/>
            <a:ext cx="20621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947738" y="6638925"/>
            <a:ext cx="8196263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latin typeface="+mn-lt"/>
                <a:cs typeface="+mn-cs"/>
              </a:rPr>
              <a:t>©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2015 Universal Service Administrative Company. All rights reserved.</a:t>
            </a:r>
            <a:endParaRPr lang="en-US" sz="9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3938" y="3505200"/>
            <a:ext cx="7739063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Opening Remarks</a:t>
            </a:r>
            <a:endParaRPr/>
          </a:p>
        </p:txBody>
      </p:sp>
      <p:sp>
        <p:nvSpPr>
          <p:cNvPr id="5123" name="Text Placeholder 4"/>
          <p:cNvSpPr>
            <a:spLocks noGrp="1"/>
          </p:cNvSpPr>
          <p:nvPr>
            <p:ph type="body" sz="quarter" idx="10"/>
          </p:nvPr>
        </p:nvSpPr>
        <p:spPr bwMode="auto">
          <a:xfrm>
            <a:off x="609600" y="2667000"/>
            <a:ext cx="81534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E-rate Program Applicant Training</a:t>
            </a:r>
          </a:p>
        </p:txBody>
      </p:sp>
      <p:sp>
        <p:nvSpPr>
          <p:cNvPr id="5124" name="Text Placeholder 5"/>
          <p:cNvSpPr>
            <a:spLocks noGrp="1"/>
          </p:cNvSpPr>
          <p:nvPr>
            <p:ph type="body" sz="quarter" idx="12"/>
          </p:nvPr>
        </p:nvSpPr>
        <p:spPr bwMode="auto">
          <a:xfrm>
            <a:off x="533400" y="6096000"/>
            <a:ext cx="81534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</a:pPr>
            <a:r>
              <a:rPr lang="en-US" altLang="en-US" sz="1400" smtClean="0"/>
              <a:t>Washington DC • Tampa • Albuquerque • Minneapolis • New Orleans • Los Angeles • Philadelphia • Portland</a:t>
            </a:r>
          </a:p>
        </p:txBody>
      </p:sp>
      <p:sp>
        <p:nvSpPr>
          <p:cNvPr id="5125" name="Text Placeholder 5"/>
          <p:cNvSpPr txBox="1">
            <a:spLocks/>
          </p:cNvSpPr>
          <p:nvPr/>
        </p:nvSpPr>
        <p:spPr bwMode="auto">
          <a:xfrm>
            <a:off x="762000" y="4495800"/>
            <a:ext cx="8001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Aft>
                <a:spcPts val="1200"/>
              </a:spcAft>
              <a:buFont typeface="Arial" charset="0"/>
              <a:buNone/>
            </a:pPr>
            <a:r>
              <a:rPr lang="en-US" altLang="en-US" sz="2400">
                <a:latin typeface="Calibri" pitchFamily="34" charset="0"/>
              </a:rPr>
              <a:t>October – November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Partnering for success</a:t>
            </a:r>
          </a:p>
          <a:p>
            <a:pPr lvl="1" eaLnBrk="1" fontAlgn="auto" hangingPunct="1">
              <a:buFont typeface="Arial" panose="020B0604020202020204" pitchFamily="34" charset="0"/>
              <a:buChar char="–"/>
              <a:defRPr/>
            </a:pPr>
            <a:r>
              <a:rPr lang="en-US" sz="2400" dirty="0" smtClean="0"/>
              <a:t>You are a part of the solution</a:t>
            </a:r>
          </a:p>
          <a:p>
            <a:pPr lvl="1" eaLnBrk="1" fontAlgn="auto" hangingPunct="1">
              <a:buFont typeface="Arial" panose="020B0604020202020204" pitchFamily="34" charset="0"/>
              <a:buChar char="–"/>
              <a:defRPr/>
            </a:pPr>
            <a:r>
              <a:rPr lang="en-US" sz="2400" dirty="0" smtClean="0"/>
              <a:t>You define success</a:t>
            </a:r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We are here to help</a:t>
            </a:r>
          </a:p>
          <a:p>
            <a:pPr lvl="1" eaLnBrk="1" fontAlgn="auto" hangingPunct="1">
              <a:buFont typeface="Arial" panose="020B0604020202020204" pitchFamily="34" charset="0"/>
              <a:buChar char="–"/>
              <a:defRPr/>
            </a:pPr>
            <a:r>
              <a:rPr lang="en-US" sz="2400" dirty="0" smtClean="0"/>
              <a:t>Outreach and education</a:t>
            </a:r>
          </a:p>
          <a:p>
            <a:pPr lvl="1" eaLnBrk="1" fontAlgn="auto" hangingPunct="1">
              <a:buFont typeface="Arial" panose="020B0604020202020204" pitchFamily="34" charset="0"/>
              <a:buChar char="–"/>
              <a:defRPr/>
            </a:pPr>
            <a:r>
              <a:rPr lang="en-US" sz="2400" dirty="0" smtClean="0"/>
              <a:t>Act on your input</a:t>
            </a:r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Benefits</a:t>
            </a:r>
          </a:p>
          <a:p>
            <a:pPr lvl="1" eaLnBrk="1" fontAlgn="auto" hangingPunct="1">
              <a:buFont typeface="Arial" panose="020B0604020202020204" pitchFamily="34" charset="0"/>
              <a:buChar char="–"/>
              <a:defRPr/>
            </a:pPr>
            <a:r>
              <a:rPr lang="en-US" sz="2400" dirty="0" smtClean="0"/>
              <a:t>Better solutions</a:t>
            </a:r>
          </a:p>
          <a:p>
            <a:pPr lvl="1" eaLnBrk="1" fontAlgn="auto" hangingPunct="1">
              <a:buFont typeface="Arial" panose="020B0604020202020204" pitchFamily="34" charset="0"/>
              <a:buChar char="–"/>
              <a:defRPr/>
            </a:pPr>
            <a:r>
              <a:rPr lang="en-US" sz="2400" dirty="0" smtClean="0"/>
              <a:t>Successful process changes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sp>
        <p:nvSpPr>
          <p:cNvPr id="16387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16388" name="Title 3"/>
          <p:cNvSpPr>
            <a:spLocks noGrp="1"/>
          </p:cNvSpPr>
          <p:nvPr>
            <p:ph type="title"/>
          </p:nvPr>
        </p:nvSpPr>
        <p:spPr bwMode="auto">
          <a:xfrm>
            <a:off x="457200" y="10668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Training Themes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Opening Remarks</a:t>
            </a:r>
          </a:p>
        </p:txBody>
      </p:sp>
      <p:sp>
        <p:nvSpPr>
          <p:cNvPr id="17411" name="Title 3"/>
          <p:cNvSpPr>
            <a:spLocks noGrp="1"/>
          </p:cNvSpPr>
          <p:nvPr>
            <p:ph type="title"/>
          </p:nvPr>
        </p:nvSpPr>
        <p:spPr bwMode="auto">
          <a:xfrm>
            <a:off x="0" y="2819400"/>
            <a:ext cx="91440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7200" smtClean="0"/>
              <a:t>QUESTIONS?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5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Opening Remarks</a:t>
            </a:r>
          </a:p>
        </p:txBody>
      </p:sp>
      <p:sp>
        <p:nvSpPr>
          <p:cNvPr id="18435" name="Title 3"/>
          <p:cNvSpPr>
            <a:spLocks noGrp="1"/>
          </p:cNvSpPr>
          <p:nvPr>
            <p:ph type="title"/>
          </p:nvPr>
        </p:nvSpPr>
        <p:spPr bwMode="auto">
          <a:xfrm>
            <a:off x="0" y="2819400"/>
            <a:ext cx="91440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altLang="en-US" sz="7200" smtClean="0"/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To close the Wi-Fi gap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To make E-rate dollars go farther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To improve administration of the program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To deliver faster, simpler more efficient applications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To provide a better stakeholder experience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8196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Change is necessary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Level playing field for all </a:t>
            </a:r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Funding for C1 and C2 for everyone</a:t>
            </a:r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Improved administrative process</a:t>
            </a:r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Improved stakeholder experience</a:t>
            </a:r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Data Transparency</a:t>
            </a:r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Lower costs</a:t>
            </a:r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Better fund administration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9220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Benefits of Achieving the Goals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Instituted a budget for schools and libraries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C1 and C2 no more P1 and P2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Added more data collection points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Item 21 data required at application submission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Electronic submission of all applications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Target deadline for application review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Stood up a Portal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10244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Changes Implemented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WE successfully submitted 48,000 applications, I say we because we all were involved in that process … from the Orders to training and outreach, IT and submission.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EVERYONE who submitted a timely application was eligible for C2 money – what an accomplishment!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Enough money to fund all applications </a:t>
            </a:r>
            <a:r>
              <a:rPr lang="en-US" altLang="en-US" dirty="0"/>
              <a:t>–</a:t>
            </a:r>
            <a:r>
              <a:rPr lang="en-US" altLang="en-US" dirty="0" smtClean="0"/>
              <a:t> demand did not outstrip available funds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To date, WE issued decisions faster and for more money than EVER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11268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Over 97% of all invoices were paid within 30 days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We undertook a data clean up project and corrected over 12,000 applications to help ensure data quality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We stood up a Portal where OVER 17,000 are in and working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Over $800M of Broadband funded (100+ Mbps)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12292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Results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We had to extend the window by three weeks.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WE had to hire and train more reviewers to get timely decisions.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WE had to adapt to a new FCC Form 471.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WE still have 6,000 applications to review.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WE have a new portal that needs improvement.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Opening Remarks</a:t>
            </a:r>
          </a:p>
        </p:txBody>
      </p:sp>
      <p:sp>
        <p:nvSpPr>
          <p:cNvPr id="13316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Implementation Challenges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Improved administrative review process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Maintained PIA resources and added IT resources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Listened to the “field” and acted on suggestions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Instituted user testing for new offerings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Where possible starting projects earlier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Opening Remarks</a:t>
            </a:r>
          </a:p>
        </p:txBody>
      </p:sp>
      <p:sp>
        <p:nvSpPr>
          <p:cNvPr id="14340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/>
              <a:t>What are we doing to meet challenges?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Portal and EPC demo and benefits</a:t>
            </a:r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Direct BEAR payment to applicants process</a:t>
            </a:r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How to prepare for audits and what you need</a:t>
            </a:r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What the new ESL means for you</a:t>
            </a:r>
          </a:p>
          <a:p>
            <a:pPr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dirty="0"/>
              <a:t>Fiber basics and rules you must know</a:t>
            </a:r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15363" name="Text Placeholder 2"/>
          <p:cNvSpPr>
            <a:spLocks noGrp="1"/>
          </p:cNvSpPr>
          <p:nvPr>
            <p:ph type="body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Opening Remarks</a:t>
            </a:r>
          </a:p>
        </p:txBody>
      </p:sp>
      <p:sp>
        <p:nvSpPr>
          <p:cNvPr id="15364" name="Title 3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Training Agenda Highlights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463</Words>
  <Application>Microsoft Office PowerPoint</Application>
  <PresentationFormat>On-screen Show (4:3)</PresentationFormat>
  <Paragraphs>90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Opening Remarks</vt:lpstr>
      <vt:lpstr>Change is necessary</vt:lpstr>
      <vt:lpstr>Benefits of Achieving the Goals</vt:lpstr>
      <vt:lpstr>Changes Implemented</vt:lpstr>
      <vt:lpstr>Results</vt:lpstr>
      <vt:lpstr>Results</vt:lpstr>
      <vt:lpstr>Implementation Challenges </vt:lpstr>
      <vt:lpstr>What are we doing to meet challenges?</vt:lpstr>
      <vt:lpstr>Training Agenda Highlights</vt:lpstr>
      <vt:lpstr>Training Themes</vt:lpstr>
      <vt:lpstr>QUESTIONS?</vt:lpstr>
      <vt:lpstr>Thank you!</vt:lpstr>
    </vt:vector>
  </TitlesOfParts>
  <Company>USAC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Abby Hills</dc:creator>
  <cp:lastModifiedBy>Kathryn Goffredi</cp:lastModifiedBy>
  <cp:revision>37</cp:revision>
  <cp:lastPrinted>2015-08-21T19:31:06Z</cp:lastPrinted>
  <dcterms:created xsi:type="dcterms:W3CDTF">2015-08-13T11:49:36Z</dcterms:created>
  <dcterms:modified xsi:type="dcterms:W3CDTF">2015-10-01T16:10:56Z</dcterms:modified>
</cp:coreProperties>
</file>