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handoutMasterIdLst>
    <p:handoutMasterId r:id="rId19"/>
  </p:handoutMasterIdLst>
  <p:sldIdLst>
    <p:sldId id="256" r:id="rId2"/>
    <p:sldId id="257" r:id="rId3"/>
    <p:sldId id="265" r:id="rId4"/>
    <p:sldId id="262" r:id="rId5"/>
    <p:sldId id="261" r:id="rId6"/>
    <p:sldId id="264" r:id="rId7"/>
    <p:sldId id="266" r:id="rId8"/>
    <p:sldId id="267" r:id="rId9"/>
    <p:sldId id="269" r:id="rId10"/>
    <p:sldId id="258" r:id="rId11"/>
    <p:sldId id="270" r:id="rId12"/>
    <p:sldId id="298" r:id="rId13"/>
    <p:sldId id="295" r:id="rId14"/>
    <p:sldId id="296" r:id="rId15"/>
    <p:sldId id="294" r:id="rId16"/>
    <p:sldId id="297" r:id="rId17"/>
    <p:sldId id="260" r:id="rId1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575" autoAdjust="0"/>
  </p:normalViewPr>
  <p:slideViewPr>
    <p:cSldViewPr>
      <p:cViewPr>
        <p:scale>
          <a:sx n="100" d="100"/>
          <a:sy n="100" d="100"/>
        </p:scale>
        <p:origin x="-1068" y="-264"/>
      </p:cViewPr>
      <p:guideLst>
        <p:guide orient="horz" pos="2160"/>
        <p:guide pos="2880"/>
      </p:guideLst>
    </p:cSldViewPr>
  </p:slideViewPr>
  <p:notesTextViewPr>
    <p:cViewPr>
      <p:scale>
        <a:sx n="1" d="1"/>
        <a:sy n="1" d="1"/>
      </p:scale>
      <p:origin x="0" y="0"/>
    </p:cViewPr>
  </p:notesTextViewPr>
  <p:notesViewPr>
    <p:cSldViewPr>
      <p:cViewPr varScale="1">
        <p:scale>
          <a:sx n="86" d="100"/>
          <a:sy n="86" d="100"/>
        </p:scale>
        <p:origin x="-2904" y="-96"/>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6" name="Slide Number Placeholder 4"/>
          <p:cNvSpPr>
            <a:spLocks noGrp="1"/>
          </p:cNvSpPr>
          <p:nvPr>
            <p:ph type="sldNum" sz="quarter" idx="3"/>
          </p:nvPr>
        </p:nvSpPr>
        <p:spPr>
          <a:xfrm>
            <a:off x="2743200" y="8686800"/>
            <a:ext cx="3962400" cy="342900"/>
          </a:xfrm>
          <a:prstGeom prst="rect">
            <a:avLst/>
          </a:prstGeom>
        </p:spPr>
        <p:txBody>
          <a:bodyPr vert="horz" lIns="91440" tIns="45720" rIns="91440" bIns="45720" rtlCol="0" anchor="b"/>
          <a:lstStyle>
            <a:lvl1pPr algn="r">
              <a:defRPr sz="1200"/>
            </a:lvl1pPr>
          </a:lstStyle>
          <a:p>
            <a:fld id="{8D464359-A1DA-48AB-B2FE-24807AB5A33F}" type="slidenum">
              <a:rPr lang="en-US" sz="1000" smtClean="0">
                <a:solidFill>
                  <a:schemeClr val="bg1">
                    <a:lumMod val="50000"/>
                  </a:schemeClr>
                </a:solidFill>
                <a:latin typeface="+mn-lt"/>
              </a:rPr>
              <a:t>‹#›</a:t>
            </a:fld>
            <a:endParaRPr lang="en-US" sz="1000" dirty="0">
              <a:solidFill>
                <a:schemeClr val="bg1">
                  <a:lumMod val="50000"/>
                </a:schemeClr>
              </a:solidFill>
              <a:latin typeface="+mn-lt"/>
            </a:endParaRPr>
          </a:p>
        </p:txBody>
      </p:sp>
    </p:spTree>
    <p:extLst>
      <p:ext uri="{BB962C8B-B14F-4D97-AF65-F5344CB8AC3E}">
        <p14:creationId xmlns:p14="http://schemas.microsoft.com/office/powerpoint/2010/main" val="3352274830"/>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cxnSp>
        <p:nvCxnSpPr>
          <p:cNvPr id="7" name="Straight Connector 6"/>
          <p:cNvCxnSpPr/>
          <p:nvPr userDrawn="1"/>
        </p:nvCxnSpPr>
        <p:spPr>
          <a:xfrm>
            <a:off x="304800" y="3505200"/>
            <a:ext cx="8839200" cy="0"/>
          </a:xfrm>
          <a:prstGeom prst="line">
            <a:avLst/>
          </a:prstGeom>
          <a:ln w="15875">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8" name="Text Placeholder 3"/>
          <p:cNvSpPr>
            <a:spLocks noGrp="1"/>
          </p:cNvSpPr>
          <p:nvPr>
            <p:ph type="body" sz="quarter" idx="10"/>
          </p:nvPr>
        </p:nvSpPr>
        <p:spPr>
          <a:xfrm>
            <a:off x="990600" y="2667000"/>
            <a:ext cx="7772400" cy="838200"/>
          </a:xfrm>
          <a:prstGeom prst="rect">
            <a:avLst/>
          </a:prstGeom>
        </p:spPr>
        <p:txBody>
          <a:bodyPr/>
          <a:lstStyle>
            <a:lvl1pPr marL="0" indent="0" algn="r">
              <a:buNone/>
              <a:defRPr sz="4400" baseline="0"/>
            </a:lvl1pPr>
          </a:lstStyle>
          <a:p>
            <a:pPr lvl="0"/>
            <a:r>
              <a:rPr lang="en-US" dirty="0" smtClean="0"/>
              <a:t>Click to edit</a:t>
            </a:r>
          </a:p>
        </p:txBody>
      </p:sp>
      <p:sp>
        <p:nvSpPr>
          <p:cNvPr id="9" name="Text Placeholder 3"/>
          <p:cNvSpPr>
            <a:spLocks noGrp="1"/>
          </p:cNvSpPr>
          <p:nvPr>
            <p:ph type="body" sz="quarter" idx="12"/>
          </p:nvPr>
        </p:nvSpPr>
        <p:spPr>
          <a:xfrm>
            <a:off x="990600" y="4419600"/>
            <a:ext cx="7772400" cy="838200"/>
          </a:xfrm>
          <a:prstGeom prst="rect">
            <a:avLst/>
          </a:prstGeom>
        </p:spPr>
        <p:txBody>
          <a:bodyPr/>
          <a:lstStyle>
            <a:lvl1pPr marL="0" marR="0" indent="0" algn="r" defTabSz="914400" rtl="0" eaLnBrk="1" fontAlgn="auto" latinLnBrk="0" hangingPunct="1">
              <a:lnSpc>
                <a:spcPct val="100000"/>
              </a:lnSpc>
              <a:spcBef>
                <a:spcPts val="0"/>
              </a:spcBef>
              <a:spcAft>
                <a:spcPts val="1200"/>
              </a:spcAft>
              <a:buClrTx/>
              <a:buSzTx/>
              <a:buNone/>
              <a:tabLst/>
              <a:defRPr sz="2800"/>
            </a:lvl1pPr>
          </a:lstStyle>
          <a:p>
            <a:pPr lvl="0"/>
            <a:r>
              <a:rPr lang="en-US" dirty="0" smtClean="0"/>
              <a:t>Click to edit</a:t>
            </a:r>
          </a:p>
        </p:txBody>
      </p:sp>
      <p:sp>
        <p:nvSpPr>
          <p:cNvPr id="10" name="Title 3"/>
          <p:cNvSpPr>
            <a:spLocks noGrp="1"/>
          </p:cNvSpPr>
          <p:nvPr>
            <p:ph type="title"/>
          </p:nvPr>
        </p:nvSpPr>
        <p:spPr>
          <a:xfrm>
            <a:off x="1024719" y="3505200"/>
            <a:ext cx="7738281" cy="914400"/>
          </a:xfrm>
          <a:prstGeom prst="rect">
            <a:avLst/>
          </a:prstGeom>
        </p:spPr>
        <p:txBody>
          <a:bodyPr/>
          <a:lstStyle>
            <a:lvl1pPr algn="r">
              <a:defRPr lang="en-US" sz="6000" b="1" kern="1200" baseline="0" dirty="0">
                <a:solidFill>
                  <a:schemeClr val="tx1"/>
                </a:solidFill>
                <a:latin typeface="+mn-lt"/>
                <a:ea typeface="+mn-ea"/>
                <a:cs typeface="+mn-cs"/>
              </a:defRPr>
            </a:lvl1pPr>
          </a:lstStyle>
          <a:p>
            <a:r>
              <a:rPr lang="en-US" dirty="0" smtClean="0"/>
              <a:t>Click to edit</a:t>
            </a:r>
            <a:endParaRPr lang="en-US" dirty="0"/>
          </a:p>
        </p:txBody>
      </p:sp>
    </p:spTree>
    <p:extLst>
      <p:ext uri="{BB962C8B-B14F-4D97-AF65-F5344CB8AC3E}">
        <p14:creationId xmlns:p14="http://schemas.microsoft.com/office/powerpoint/2010/main" val="384899285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cxnSp>
        <p:nvCxnSpPr>
          <p:cNvPr id="6" name="Straight Connector 5"/>
          <p:cNvCxnSpPr/>
          <p:nvPr userDrawn="1"/>
        </p:nvCxnSpPr>
        <p:spPr>
          <a:xfrm>
            <a:off x="228600" y="914400"/>
            <a:ext cx="8458200" cy="0"/>
          </a:xfrm>
          <a:prstGeom prst="line">
            <a:avLst/>
          </a:prstGeom>
          <a:ln w="15875">
            <a:solidFill>
              <a:srgbClr val="0070C0"/>
            </a:solidFill>
          </a:ln>
        </p:spPr>
        <p:style>
          <a:lnRef idx="1">
            <a:schemeClr val="accent1"/>
          </a:lnRef>
          <a:fillRef idx="0">
            <a:schemeClr val="accent1"/>
          </a:fillRef>
          <a:effectRef idx="0">
            <a:schemeClr val="accent1"/>
          </a:effectRef>
          <a:fontRef idx="minor">
            <a:schemeClr val="tx1"/>
          </a:fontRef>
        </p:style>
      </p:cxnSp>
      <p:sp>
        <p:nvSpPr>
          <p:cNvPr id="11" name="Text Placeholder 15"/>
          <p:cNvSpPr>
            <a:spLocks noGrp="1"/>
          </p:cNvSpPr>
          <p:nvPr>
            <p:ph type="body" sz="quarter" idx="10"/>
          </p:nvPr>
        </p:nvSpPr>
        <p:spPr>
          <a:xfrm>
            <a:off x="457200" y="1828800"/>
            <a:ext cx="8229600" cy="4343400"/>
          </a:xfrm>
          <a:prstGeom prst="rect">
            <a:avLst/>
          </a:prstGeom>
        </p:spPr>
        <p:txBody>
          <a:bodyPr/>
          <a:lstStyle>
            <a:lvl1pPr>
              <a:spcBef>
                <a:spcPts val="0"/>
              </a:spcBef>
              <a:spcAft>
                <a:spcPts val="1200"/>
              </a:spcAft>
              <a:defRPr sz="2600"/>
            </a:lvl1pPr>
            <a:lvl2pPr>
              <a:spcBef>
                <a:spcPts val="0"/>
              </a:spcBef>
              <a:spcAft>
                <a:spcPts val="1200"/>
              </a:spcAft>
              <a:defRPr sz="2600"/>
            </a:lvl2pPr>
          </a:lstStyle>
          <a:p>
            <a:pPr lvl="0"/>
            <a:r>
              <a:rPr lang="en-US" dirty="0" smtClean="0"/>
              <a:t>Click to edit </a:t>
            </a:r>
          </a:p>
          <a:p>
            <a:pPr lvl="1"/>
            <a:r>
              <a:rPr lang="en-US" dirty="0" smtClean="0"/>
              <a:t>Second level</a:t>
            </a:r>
          </a:p>
        </p:txBody>
      </p:sp>
      <p:sp>
        <p:nvSpPr>
          <p:cNvPr id="12" name="Text Placeholder 20"/>
          <p:cNvSpPr>
            <a:spLocks noGrp="1"/>
          </p:cNvSpPr>
          <p:nvPr>
            <p:ph type="body" sz="quarter" idx="12"/>
          </p:nvPr>
        </p:nvSpPr>
        <p:spPr>
          <a:xfrm>
            <a:off x="2514600" y="381000"/>
            <a:ext cx="6172200" cy="533400"/>
          </a:xfrm>
          <a:prstGeom prst="rect">
            <a:avLst/>
          </a:prstGeom>
        </p:spPr>
        <p:txBody>
          <a:bodyPr/>
          <a:lstStyle>
            <a:lvl1pPr marL="0" indent="0" algn="r">
              <a:spcBef>
                <a:spcPts val="0"/>
              </a:spcBef>
              <a:buNone/>
              <a:defRPr sz="3200" b="1"/>
            </a:lvl1pPr>
          </a:lstStyle>
          <a:p>
            <a:pPr lvl="0"/>
            <a:r>
              <a:rPr lang="en-US" dirty="0" smtClean="0"/>
              <a:t>Click to edit</a:t>
            </a:r>
          </a:p>
        </p:txBody>
      </p:sp>
      <p:sp>
        <p:nvSpPr>
          <p:cNvPr id="13" name="Title 1"/>
          <p:cNvSpPr>
            <a:spLocks noGrp="1"/>
          </p:cNvSpPr>
          <p:nvPr>
            <p:ph type="title"/>
          </p:nvPr>
        </p:nvSpPr>
        <p:spPr>
          <a:xfrm>
            <a:off x="457200" y="1219200"/>
            <a:ext cx="8229600" cy="609600"/>
          </a:xfrm>
          <a:prstGeom prst="rect">
            <a:avLst/>
          </a:prstGeom>
        </p:spPr>
        <p:txBody>
          <a:bodyPr/>
          <a:lstStyle>
            <a:lvl1pPr algn="l">
              <a:defRPr sz="2800" b="1" i="0" u="none">
                <a:solidFill>
                  <a:srgbClr val="0070C0"/>
                </a:solidFill>
                <a:latin typeface="+mj-lt"/>
              </a:defRPr>
            </a:lvl1pPr>
          </a:lstStyle>
          <a:p>
            <a:pPr lvl="0"/>
            <a:endParaRPr lang="en-US" dirty="0"/>
          </a:p>
        </p:txBody>
      </p:sp>
      <p:cxnSp>
        <p:nvCxnSpPr>
          <p:cNvPr id="14" name="Straight Connector 13"/>
          <p:cNvCxnSpPr/>
          <p:nvPr userDrawn="1"/>
        </p:nvCxnSpPr>
        <p:spPr>
          <a:xfrm>
            <a:off x="0" y="6324600"/>
            <a:ext cx="9144000"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5" name="Footer Placeholder 4"/>
          <p:cNvSpPr txBox="1">
            <a:spLocks/>
          </p:cNvSpPr>
          <p:nvPr userDrawn="1"/>
        </p:nvSpPr>
        <p:spPr>
          <a:xfrm>
            <a:off x="490538" y="6400800"/>
            <a:ext cx="8196262" cy="306388"/>
          </a:xfrm>
          <a:prstGeom prst="rect">
            <a:avLst/>
          </a:prstGeom>
        </p:spPr>
        <p:txBody>
          <a:bodyPr/>
          <a:lstStyle>
            <a:lvl1pPr>
              <a:defRPr>
                <a:solidFill>
                  <a:schemeClr val="bg1">
                    <a:lumMod val="50000"/>
                  </a:schemeClr>
                </a:solidFill>
              </a:defRPr>
            </a:lvl1pPr>
          </a:lstStyle>
          <a:p>
            <a:pPr>
              <a:tabLst>
                <a:tab pos="7772400" algn="r"/>
              </a:tabLst>
              <a:defRPr/>
            </a:pPr>
            <a:r>
              <a:rPr lang="en-US" sz="1100" dirty="0" smtClean="0">
                <a:solidFill>
                  <a:schemeClr val="tx1">
                    <a:lumMod val="65000"/>
                    <a:lumOff val="35000"/>
                  </a:schemeClr>
                </a:solidFill>
                <a:cs typeface="+mn-cs"/>
              </a:rPr>
              <a:t>2015 E-rate Program Applicant Trainings  I  </a:t>
            </a:r>
            <a:r>
              <a:rPr lang="en-US" sz="1100" dirty="0" smtClean="0">
                <a:solidFill>
                  <a:schemeClr val="tx1">
                    <a:lumMod val="65000"/>
                    <a:lumOff val="35000"/>
                  </a:schemeClr>
                </a:solidFill>
                <a:cs typeface="+mn-cs"/>
              </a:rPr>
              <a:t>How to Use the Portal</a:t>
            </a:r>
            <a:r>
              <a:rPr lang="en-US" sz="1100" dirty="0" smtClean="0">
                <a:solidFill>
                  <a:schemeClr val="tx1">
                    <a:lumMod val="65000"/>
                    <a:lumOff val="35000"/>
                  </a:schemeClr>
                </a:solidFill>
                <a:cs typeface="+mn-cs"/>
              </a:rPr>
              <a:t>	</a:t>
            </a:r>
            <a:fld id="{406E3D8A-254E-415B-9C7A-A0325DF7507E}" type="slidenum">
              <a:rPr lang="en-US" sz="1100" smtClean="0">
                <a:solidFill>
                  <a:schemeClr val="tx1">
                    <a:lumMod val="65000"/>
                    <a:lumOff val="35000"/>
                  </a:schemeClr>
                </a:solidFill>
                <a:cs typeface="+mn-cs"/>
              </a:rPr>
              <a:pPr>
                <a:tabLst>
                  <a:tab pos="7772400" algn="r"/>
                </a:tabLst>
                <a:defRPr/>
              </a:pPr>
              <a:t>‹#›</a:t>
            </a:fld>
            <a:endParaRPr lang="en-US" sz="1100" dirty="0">
              <a:cs typeface="+mn-cs"/>
            </a:endParaRPr>
          </a:p>
        </p:txBody>
      </p:sp>
    </p:spTree>
    <p:extLst>
      <p:ext uri="{BB962C8B-B14F-4D97-AF65-F5344CB8AC3E}">
        <p14:creationId xmlns:p14="http://schemas.microsoft.com/office/powerpoint/2010/main" val="371582563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sp>
        <p:nvSpPr>
          <p:cNvPr id="12" name="Text Placeholder 20"/>
          <p:cNvSpPr>
            <a:spLocks noGrp="1"/>
          </p:cNvSpPr>
          <p:nvPr>
            <p:ph type="body" sz="quarter" idx="12"/>
          </p:nvPr>
        </p:nvSpPr>
        <p:spPr>
          <a:xfrm>
            <a:off x="2743200" y="152400"/>
            <a:ext cx="6172200" cy="533400"/>
          </a:xfrm>
          <a:prstGeom prst="rect">
            <a:avLst/>
          </a:prstGeom>
        </p:spPr>
        <p:txBody>
          <a:bodyPr/>
          <a:lstStyle>
            <a:lvl1pPr marL="0" indent="0" algn="r">
              <a:spcBef>
                <a:spcPts val="0"/>
              </a:spcBef>
              <a:buNone/>
              <a:defRPr sz="3200" b="1"/>
            </a:lvl1pPr>
          </a:lstStyle>
          <a:p>
            <a:pPr lvl="0"/>
            <a:r>
              <a:rPr lang="en-US" dirty="0" smtClean="0"/>
              <a:t>Click to edit</a:t>
            </a:r>
          </a:p>
        </p:txBody>
      </p:sp>
      <p:cxnSp>
        <p:nvCxnSpPr>
          <p:cNvPr id="14" name="Straight Connector 13"/>
          <p:cNvCxnSpPr/>
          <p:nvPr userDrawn="1"/>
        </p:nvCxnSpPr>
        <p:spPr>
          <a:xfrm>
            <a:off x="0" y="6324600"/>
            <a:ext cx="9144000"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5" name="Footer Placeholder 4"/>
          <p:cNvSpPr txBox="1">
            <a:spLocks/>
          </p:cNvSpPr>
          <p:nvPr userDrawn="1"/>
        </p:nvSpPr>
        <p:spPr>
          <a:xfrm>
            <a:off x="490538" y="6400800"/>
            <a:ext cx="8196262" cy="306388"/>
          </a:xfrm>
          <a:prstGeom prst="rect">
            <a:avLst/>
          </a:prstGeom>
        </p:spPr>
        <p:txBody>
          <a:bodyPr/>
          <a:lstStyle>
            <a:lvl1pPr>
              <a:defRPr>
                <a:solidFill>
                  <a:schemeClr val="bg1">
                    <a:lumMod val="50000"/>
                  </a:schemeClr>
                </a:solidFill>
              </a:defRPr>
            </a:lvl1pPr>
          </a:lstStyle>
          <a:p>
            <a:pPr>
              <a:tabLst>
                <a:tab pos="7772400" algn="r"/>
              </a:tabLst>
              <a:defRPr/>
            </a:pPr>
            <a:r>
              <a:rPr lang="en-US" sz="1100" dirty="0" smtClean="0">
                <a:solidFill>
                  <a:schemeClr val="tx1">
                    <a:lumMod val="65000"/>
                    <a:lumOff val="35000"/>
                  </a:schemeClr>
                </a:solidFill>
                <a:cs typeface="+mn-cs"/>
              </a:rPr>
              <a:t>2015 E-rate Program Applicant Trainings  I </a:t>
            </a:r>
            <a:r>
              <a:rPr lang="en-US" sz="1100" dirty="0" smtClean="0">
                <a:solidFill>
                  <a:schemeClr val="tx1">
                    <a:lumMod val="65000"/>
                    <a:lumOff val="35000"/>
                  </a:schemeClr>
                </a:solidFill>
                <a:cs typeface="+mn-cs"/>
              </a:rPr>
              <a:t>How to Use the Portal </a:t>
            </a:r>
            <a:r>
              <a:rPr lang="en-US" sz="1100" dirty="0" smtClean="0">
                <a:solidFill>
                  <a:schemeClr val="tx1">
                    <a:lumMod val="65000"/>
                    <a:lumOff val="35000"/>
                  </a:schemeClr>
                </a:solidFill>
                <a:cs typeface="+mn-cs"/>
              </a:rPr>
              <a:t>	</a:t>
            </a:r>
            <a:fld id="{406E3D8A-254E-415B-9C7A-A0325DF7507E}" type="slidenum">
              <a:rPr lang="en-US" sz="1100" smtClean="0">
                <a:solidFill>
                  <a:schemeClr val="tx1">
                    <a:lumMod val="65000"/>
                    <a:lumOff val="35000"/>
                  </a:schemeClr>
                </a:solidFill>
                <a:cs typeface="+mn-cs"/>
              </a:rPr>
              <a:pPr>
                <a:tabLst>
                  <a:tab pos="7772400" algn="r"/>
                </a:tabLst>
                <a:defRPr/>
              </a:pPr>
              <a:t>‹#›</a:t>
            </a:fld>
            <a:endParaRPr lang="en-US" sz="1100" dirty="0">
              <a:cs typeface="+mn-cs"/>
            </a:endParaRPr>
          </a:p>
        </p:txBody>
      </p:sp>
      <p:sp>
        <p:nvSpPr>
          <p:cNvPr id="2" name="Rectangle 1"/>
          <p:cNvSpPr/>
          <p:nvPr userDrawn="1"/>
        </p:nvSpPr>
        <p:spPr>
          <a:xfrm>
            <a:off x="76200" y="76200"/>
            <a:ext cx="2057400" cy="1143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660605429"/>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image" Target="../media/image1.jpeg"/><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2"/>
          <p:cNvPicPr>
            <a:picLocks noChangeAspect="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71438" y="76200"/>
            <a:ext cx="2062162"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Footer Placeholder 4"/>
          <p:cNvSpPr txBox="1">
            <a:spLocks/>
          </p:cNvSpPr>
          <p:nvPr userDrawn="1"/>
        </p:nvSpPr>
        <p:spPr>
          <a:xfrm>
            <a:off x="947738" y="6638925"/>
            <a:ext cx="8196262" cy="228600"/>
          </a:xfrm>
          <a:prstGeom prst="rect">
            <a:avLst/>
          </a:prstGeom>
        </p:spPr>
        <p:txBody>
          <a:bodyPr/>
          <a:lstStyle>
            <a:lvl1pPr>
              <a:defRPr>
                <a:solidFill>
                  <a:schemeClr val="bg1">
                    <a:lumMod val="50000"/>
                  </a:schemeClr>
                </a:solidFill>
              </a:defRPr>
            </a:lvl1pPr>
          </a:lstStyle>
          <a:p>
            <a:pPr algn="r">
              <a:defRPr/>
            </a:pPr>
            <a:r>
              <a:rPr lang="en-US" sz="900" dirty="0" smtClean="0">
                <a:latin typeface="+mn-lt"/>
                <a:cs typeface="+mn-cs"/>
              </a:rPr>
              <a:t>© </a:t>
            </a:r>
            <a:r>
              <a:rPr lang="en-US" sz="900" dirty="0" smtClean="0">
                <a:solidFill>
                  <a:schemeClr val="tx1">
                    <a:lumMod val="65000"/>
                    <a:lumOff val="35000"/>
                  </a:schemeClr>
                </a:solidFill>
                <a:cs typeface="+mn-cs"/>
              </a:rPr>
              <a:t>2015 Universal Service Administrative Company. All rights reserved.</a:t>
            </a:r>
            <a:endParaRPr lang="en-US" sz="900" dirty="0">
              <a:cs typeface="+mn-cs"/>
            </a:endParaRPr>
          </a:p>
        </p:txBody>
      </p:sp>
    </p:spTree>
    <p:extLst>
      <p:ext uri="{BB962C8B-B14F-4D97-AF65-F5344CB8AC3E}">
        <p14:creationId xmlns:p14="http://schemas.microsoft.com/office/powerpoint/2010/main" val="79178384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How to Use the Portal</a:t>
            </a:r>
            <a:endParaRPr lang="en-US" dirty="0"/>
          </a:p>
        </p:txBody>
      </p:sp>
      <p:sp>
        <p:nvSpPr>
          <p:cNvPr id="5" name="Text Placeholder 4"/>
          <p:cNvSpPr>
            <a:spLocks noGrp="1"/>
          </p:cNvSpPr>
          <p:nvPr>
            <p:ph type="body" sz="quarter" idx="10"/>
          </p:nvPr>
        </p:nvSpPr>
        <p:spPr>
          <a:xfrm>
            <a:off x="609600" y="2667000"/>
            <a:ext cx="8153400" cy="838200"/>
          </a:xfrm>
        </p:spPr>
        <p:txBody>
          <a:bodyPr/>
          <a:lstStyle/>
          <a:p>
            <a:r>
              <a:rPr lang="en-US" dirty="0" smtClean="0"/>
              <a:t>E-rate Program Applicant Training</a:t>
            </a:r>
            <a:endParaRPr lang="en-US" dirty="0"/>
          </a:p>
        </p:txBody>
      </p:sp>
      <p:sp>
        <p:nvSpPr>
          <p:cNvPr id="6" name="Text Placeholder 5"/>
          <p:cNvSpPr>
            <a:spLocks noGrp="1"/>
          </p:cNvSpPr>
          <p:nvPr>
            <p:ph type="body" sz="quarter" idx="12"/>
          </p:nvPr>
        </p:nvSpPr>
        <p:spPr>
          <a:xfrm>
            <a:off x="533400" y="6096000"/>
            <a:ext cx="8153400" cy="304800"/>
          </a:xfrm>
        </p:spPr>
        <p:txBody>
          <a:bodyPr/>
          <a:lstStyle/>
          <a:p>
            <a:r>
              <a:rPr lang="en-US" sz="1400" dirty="0" smtClean="0"/>
              <a:t>Washington </a:t>
            </a:r>
            <a:r>
              <a:rPr lang="en-US" sz="1400" dirty="0"/>
              <a:t>DC • Tampa • Albuquerque • Minneapolis • </a:t>
            </a:r>
            <a:r>
              <a:rPr lang="en-US" sz="1400" dirty="0" smtClean="0"/>
              <a:t>New </a:t>
            </a:r>
            <a:r>
              <a:rPr lang="en-US" sz="1400" dirty="0"/>
              <a:t>Orleans • </a:t>
            </a:r>
            <a:r>
              <a:rPr lang="en-US" sz="1400" dirty="0" smtClean="0"/>
              <a:t>Los </a:t>
            </a:r>
            <a:r>
              <a:rPr lang="en-US" sz="1400" dirty="0"/>
              <a:t>Angeles • Philadelphia • </a:t>
            </a:r>
            <a:r>
              <a:rPr lang="en-US" sz="1400" dirty="0" smtClean="0"/>
              <a:t>Portland</a:t>
            </a:r>
            <a:endParaRPr lang="en-US" sz="1400" dirty="0"/>
          </a:p>
        </p:txBody>
      </p:sp>
      <p:sp>
        <p:nvSpPr>
          <p:cNvPr id="7" name="Text Placeholder 5"/>
          <p:cNvSpPr txBox="1">
            <a:spLocks/>
          </p:cNvSpPr>
          <p:nvPr/>
        </p:nvSpPr>
        <p:spPr>
          <a:xfrm>
            <a:off x="762000" y="4495800"/>
            <a:ext cx="8001000" cy="533400"/>
          </a:xfrm>
          <a:prstGeom prst="rect">
            <a:avLst/>
          </a:prstGeom>
        </p:spPr>
        <p:txBody>
          <a:bodyPr/>
          <a:lstStyle>
            <a:lvl1pPr marL="0" marR="0" indent="0" algn="r" defTabSz="914400" rtl="0" eaLnBrk="1" fontAlgn="auto" latinLnBrk="0" hangingPunct="1">
              <a:lnSpc>
                <a:spcPct val="100000"/>
              </a:lnSpc>
              <a:spcBef>
                <a:spcPts val="0"/>
              </a:spcBef>
              <a:spcAft>
                <a:spcPts val="1200"/>
              </a:spcAft>
              <a:buClrTx/>
              <a:buSzTx/>
              <a:buFont typeface="Arial" panose="020B0604020202020204" pitchFamily="34" charset="0"/>
              <a:buNone/>
              <a:tabLst/>
              <a:defRPr sz="28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US" sz="2400" dirty="0" smtClean="0"/>
              <a:t>October – November 2015</a:t>
            </a:r>
            <a:endParaRPr lang="en-US" sz="2400" dirty="0"/>
          </a:p>
        </p:txBody>
      </p:sp>
    </p:spTree>
    <p:extLst>
      <p:ext uri="{BB962C8B-B14F-4D97-AF65-F5344CB8AC3E}">
        <p14:creationId xmlns:p14="http://schemas.microsoft.com/office/powerpoint/2010/main" val="252146035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3"/>
          <p:cNvSpPr txBox="1">
            <a:spLocks/>
          </p:cNvSpPr>
          <p:nvPr/>
        </p:nvSpPr>
        <p:spPr>
          <a:xfrm>
            <a:off x="457200" y="381000"/>
            <a:ext cx="8229600" cy="609600"/>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2800" b="1" dirty="0" smtClean="0">
                <a:solidFill>
                  <a:schemeClr val="tx2">
                    <a:lumMod val="60000"/>
                    <a:lumOff val="40000"/>
                  </a:schemeClr>
                </a:solidFill>
              </a:rPr>
              <a:t>Video Demo – How to Log In</a:t>
            </a:r>
            <a:endParaRPr lang="en-US" sz="2800" b="1" dirty="0">
              <a:solidFill>
                <a:schemeClr val="tx2">
                  <a:lumMod val="60000"/>
                  <a:lumOff val="40000"/>
                </a:schemeClr>
              </a:solidFill>
            </a:endParaRPr>
          </a:p>
        </p:txBody>
      </p:sp>
      <p:sp>
        <p:nvSpPr>
          <p:cNvPr id="4" name="Text Placeholder 4"/>
          <p:cNvSpPr>
            <a:spLocks noGrp="1"/>
          </p:cNvSpPr>
          <p:nvPr>
            <p:ph type="body" sz="quarter" idx="4294967295"/>
          </p:nvPr>
        </p:nvSpPr>
        <p:spPr>
          <a:xfrm>
            <a:off x="2209800" y="2514600"/>
            <a:ext cx="4495800" cy="2133600"/>
          </a:xfrm>
          <a:prstGeom prst="rect">
            <a:avLst/>
          </a:prstGeom>
        </p:spPr>
        <p:txBody>
          <a:bodyPr/>
          <a:lstStyle/>
          <a:p>
            <a:pPr marL="0" indent="0" algn="ctr">
              <a:buNone/>
            </a:pPr>
            <a:r>
              <a:rPr lang="en-US" sz="4400" dirty="0" smtClean="0"/>
              <a:t>Recorded demonstration of the login process</a:t>
            </a:r>
            <a:endParaRPr lang="en-US" sz="4400" dirty="0"/>
          </a:p>
        </p:txBody>
      </p:sp>
    </p:spTree>
    <p:extLst>
      <p:ext uri="{BB962C8B-B14F-4D97-AF65-F5344CB8AC3E}">
        <p14:creationId xmlns:p14="http://schemas.microsoft.com/office/powerpoint/2010/main" val="318541857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5288" y="304800"/>
            <a:ext cx="8351837" cy="749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4500" t="18743" r="17429" b="2694"/>
          <a:stretch/>
        </p:blipFill>
        <p:spPr bwMode="auto">
          <a:xfrm>
            <a:off x="418465" y="990600"/>
            <a:ext cx="8328660" cy="4998720"/>
          </a:xfrm>
          <a:prstGeom prst="rect">
            <a:avLst/>
          </a:prstGeom>
          <a:noFill/>
          <a:ln w="25400">
            <a:solidFill>
              <a:schemeClr val="tx2">
                <a:lumMod val="60000"/>
                <a:lumOff val="40000"/>
              </a:schemeClr>
            </a:solidFill>
            <a:miter lim="800000"/>
            <a:headEnd/>
            <a:tailEnd/>
          </a:ln>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182680943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sz="quarter" idx="12"/>
          </p:nvPr>
        </p:nvSpPr>
        <p:spPr/>
        <p:txBody>
          <a:bodyPr/>
          <a:lstStyle/>
          <a:p>
            <a:r>
              <a:rPr lang="en-US" dirty="0" smtClean="0"/>
              <a:t>Live Demonstration</a:t>
            </a:r>
            <a:endParaRPr lang="en-US" dirty="0"/>
          </a:p>
        </p:txBody>
      </p:sp>
      <p:sp>
        <p:nvSpPr>
          <p:cNvPr id="7" name="Text Placeholder 4"/>
          <p:cNvSpPr>
            <a:spLocks noGrp="1"/>
          </p:cNvSpPr>
          <p:nvPr>
            <p:ph type="body" sz="quarter" idx="4294967295"/>
          </p:nvPr>
        </p:nvSpPr>
        <p:spPr>
          <a:xfrm>
            <a:off x="1905000" y="2514600"/>
            <a:ext cx="4800600" cy="2133600"/>
          </a:xfrm>
          <a:prstGeom prst="rect">
            <a:avLst/>
          </a:prstGeom>
        </p:spPr>
        <p:txBody>
          <a:bodyPr/>
          <a:lstStyle/>
          <a:p>
            <a:pPr marL="0" indent="0" algn="ctr">
              <a:buNone/>
            </a:pPr>
            <a:r>
              <a:rPr lang="en-US" sz="4400" dirty="0" smtClean="0"/>
              <a:t>Live demonstration of the </a:t>
            </a:r>
            <a:r>
              <a:rPr lang="en-US" sz="4400" smtClean="0"/>
              <a:t>EPC system</a:t>
            </a:r>
            <a:endParaRPr lang="en-US" sz="4400" dirty="0"/>
          </a:p>
        </p:txBody>
      </p:sp>
    </p:spTree>
    <p:extLst>
      <p:ext uri="{BB962C8B-B14F-4D97-AF65-F5344CB8AC3E}">
        <p14:creationId xmlns:p14="http://schemas.microsoft.com/office/powerpoint/2010/main" val="162879810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0"/>
          </p:nvPr>
        </p:nvSpPr>
        <p:spPr/>
        <p:txBody>
          <a:bodyPr/>
          <a:lstStyle/>
          <a:p>
            <a:r>
              <a:rPr lang="en-US" dirty="0" smtClean="0"/>
              <a:t>Call the Client Service Bureau at (888) 203-8100 for help with the following:</a:t>
            </a:r>
          </a:p>
          <a:p>
            <a:pPr lvl="1"/>
            <a:r>
              <a:rPr lang="en-US" dirty="0" smtClean="0"/>
              <a:t>Verifying accounts and account administrators</a:t>
            </a:r>
          </a:p>
          <a:p>
            <a:pPr lvl="1"/>
            <a:r>
              <a:rPr lang="en-US" dirty="0" smtClean="0"/>
              <a:t>Updating profile information</a:t>
            </a:r>
          </a:p>
          <a:p>
            <a:pPr lvl="1"/>
            <a:r>
              <a:rPr lang="en-US" dirty="0" smtClean="0"/>
              <a:t>Creating new users and updating existing users </a:t>
            </a:r>
          </a:p>
          <a:p>
            <a:pPr lvl="1"/>
            <a:r>
              <a:rPr lang="en-US" dirty="0" smtClean="0"/>
              <a:t>Linking organizations</a:t>
            </a:r>
          </a:p>
          <a:p>
            <a:pPr lvl="1"/>
            <a:r>
              <a:rPr lang="en-US" dirty="0"/>
              <a:t>General </a:t>
            </a:r>
            <a:r>
              <a:rPr lang="en-US" dirty="0" smtClean="0"/>
              <a:t>questions about the portal</a:t>
            </a:r>
            <a:endParaRPr lang="en-US" dirty="0"/>
          </a:p>
          <a:p>
            <a:pPr lvl="1"/>
            <a:endParaRPr lang="en-US" dirty="0" smtClean="0"/>
          </a:p>
        </p:txBody>
      </p:sp>
      <p:sp>
        <p:nvSpPr>
          <p:cNvPr id="6" name="Text Placeholder 5"/>
          <p:cNvSpPr>
            <a:spLocks noGrp="1"/>
          </p:cNvSpPr>
          <p:nvPr>
            <p:ph type="body" sz="quarter" idx="12"/>
          </p:nvPr>
        </p:nvSpPr>
        <p:spPr/>
        <p:txBody>
          <a:bodyPr/>
          <a:lstStyle/>
          <a:p>
            <a:r>
              <a:rPr lang="en-US" dirty="0" smtClean="0"/>
              <a:t>Getting Assistance</a:t>
            </a:r>
            <a:endParaRPr lang="en-US" dirty="0"/>
          </a:p>
        </p:txBody>
      </p:sp>
      <p:sp>
        <p:nvSpPr>
          <p:cNvPr id="4" name="Title 3"/>
          <p:cNvSpPr>
            <a:spLocks noGrp="1"/>
          </p:cNvSpPr>
          <p:nvPr>
            <p:ph type="title"/>
          </p:nvPr>
        </p:nvSpPr>
        <p:spPr/>
        <p:txBody>
          <a:bodyPr/>
          <a:lstStyle/>
          <a:p>
            <a:r>
              <a:rPr lang="en-US" dirty="0" smtClean="0"/>
              <a:t>Where to go for help</a:t>
            </a:r>
            <a:endParaRPr lang="en-US" dirty="0"/>
          </a:p>
        </p:txBody>
      </p:sp>
    </p:spTree>
    <p:extLst>
      <p:ext uri="{BB962C8B-B14F-4D97-AF65-F5344CB8AC3E}">
        <p14:creationId xmlns:p14="http://schemas.microsoft.com/office/powerpoint/2010/main" val="141867124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0"/>
          </p:nvPr>
        </p:nvSpPr>
        <p:spPr/>
        <p:txBody>
          <a:bodyPr/>
          <a:lstStyle/>
          <a:p>
            <a:r>
              <a:rPr lang="en-US" dirty="0" smtClean="0"/>
              <a:t>Visit the USAC website for the following:</a:t>
            </a:r>
          </a:p>
          <a:p>
            <a:pPr lvl="1"/>
            <a:r>
              <a:rPr lang="en-US" dirty="0" smtClean="0"/>
              <a:t>Glossary of terms</a:t>
            </a:r>
          </a:p>
          <a:p>
            <a:pPr lvl="1"/>
            <a:r>
              <a:rPr lang="en-US" dirty="0" smtClean="0"/>
              <a:t>Frequently asked questions</a:t>
            </a:r>
          </a:p>
          <a:p>
            <a:pPr lvl="1"/>
            <a:r>
              <a:rPr lang="en-US" dirty="0" smtClean="0"/>
              <a:t>Applicant user guides</a:t>
            </a:r>
          </a:p>
          <a:p>
            <a:pPr lvl="1"/>
            <a:r>
              <a:rPr lang="en-US" dirty="0" smtClean="0"/>
              <a:t>Video tutorials</a:t>
            </a:r>
          </a:p>
          <a:p>
            <a:pPr lvl="1"/>
            <a:r>
              <a:rPr lang="en-US" dirty="0" smtClean="0"/>
              <a:t>Copy of the portal terms and conditions</a:t>
            </a:r>
          </a:p>
        </p:txBody>
      </p:sp>
      <p:sp>
        <p:nvSpPr>
          <p:cNvPr id="6" name="Text Placeholder 5"/>
          <p:cNvSpPr>
            <a:spLocks noGrp="1"/>
          </p:cNvSpPr>
          <p:nvPr>
            <p:ph type="body" sz="quarter" idx="12"/>
          </p:nvPr>
        </p:nvSpPr>
        <p:spPr/>
        <p:txBody>
          <a:bodyPr/>
          <a:lstStyle/>
          <a:p>
            <a:r>
              <a:rPr lang="en-US" dirty="0" smtClean="0"/>
              <a:t>Getting Assistance</a:t>
            </a:r>
            <a:endParaRPr lang="en-US" dirty="0"/>
          </a:p>
        </p:txBody>
      </p:sp>
      <p:sp>
        <p:nvSpPr>
          <p:cNvPr id="4" name="Title 3"/>
          <p:cNvSpPr>
            <a:spLocks noGrp="1"/>
          </p:cNvSpPr>
          <p:nvPr>
            <p:ph type="title"/>
          </p:nvPr>
        </p:nvSpPr>
        <p:spPr/>
        <p:txBody>
          <a:bodyPr/>
          <a:lstStyle/>
          <a:p>
            <a:r>
              <a:rPr lang="en-US" dirty="0" smtClean="0"/>
              <a:t>Where to go for help</a:t>
            </a:r>
            <a:endParaRPr lang="en-US" dirty="0"/>
          </a:p>
        </p:txBody>
      </p:sp>
    </p:spTree>
    <p:extLst>
      <p:ext uri="{BB962C8B-B14F-4D97-AF65-F5344CB8AC3E}">
        <p14:creationId xmlns:p14="http://schemas.microsoft.com/office/powerpoint/2010/main" val="243639107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3"/>
          <p:cNvSpPr txBox="1">
            <a:spLocks/>
          </p:cNvSpPr>
          <p:nvPr/>
        </p:nvSpPr>
        <p:spPr>
          <a:xfrm>
            <a:off x="304800" y="381000"/>
            <a:ext cx="8458200" cy="609600"/>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2800" b="1" dirty="0" smtClean="0">
                <a:solidFill>
                  <a:schemeClr val="tx2">
                    <a:lumMod val="60000"/>
                    <a:lumOff val="40000"/>
                  </a:schemeClr>
                </a:solidFill>
              </a:rPr>
              <a:t>                                            EPC page on the USAC website</a:t>
            </a:r>
          </a:p>
          <a:p>
            <a:pPr algn="l"/>
            <a:endParaRPr lang="en-US" sz="2800" b="1" dirty="0">
              <a:solidFill>
                <a:schemeClr val="tx2">
                  <a:lumMod val="60000"/>
                  <a:lumOff val="40000"/>
                </a:schemeClr>
              </a:solidFill>
            </a:endParaRPr>
          </a:p>
        </p:txBody>
      </p:sp>
      <p:pic>
        <p:nvPicPr>
          <p:cNvPr id="1126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27572" t="19701" r="28785" b="4851"/>
          <a:stretch/>
        </p:blipFill>
        <p:spPr bwMode="auto">
          <a:xfrm>
            <a:off x="304799" y="228600"/>
            <a:ext cx="3126051" cy="3223260"/>
          </a:xfrm>
          <a:prstGeom prst="rect">
            <a:avLst/>
          </a:prstGeom>
          <a:noFill/>
          <a:ln w="9525">
            <a:solidFill>
              <a:schemeClr val="accent1"/>
            </a:solidFill>
            <a:miter lim="800000"/>
            <a:headEnd/>
            <a:tailEnd/>
          </a:ln>
          <a:extLst>
            <a:ext uri="{909E8E84-426E-40DD-AFC4-6F175D3DCCD1}">
              <a14:hiddenFill xmlns:a14="http://schemas.microsoft.com/office/drawing/2010/main">
                <a:solidFill>
                  <a:schemeClr val="accent1"/>
                </a:solidFill>
              </a14:hiddenFill>
            </a:ext>
          </a:extLst>
        </p:spPr>
      </p:pic>
      <p:sp>
        <p:nvSpPr>
          <p:cNvPr id="5" name="Rounded Rectangle 4"/>
          <p:cNvSpPr/>
          <p:nvPr/>
        </p:nvSpPr>
        <p:spPr>
          <a:xfrm>
            <a:off x="304800" y="2179320"/>
            <a:ext cx="762000" cy="401320"/>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267"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l="20786" t="19341" r="21214" b="6647"/>
          <a:stretch/>
        </p:blipFill>
        <p:spPr bwMode="auto">
          <a:xfrm>
            <a:off x="2217420" y="1478280"/>
            <a:ext cx="6187440" cy="4709160"/>
          </a:xfrm>
          <a:prstGeom prst="rect">
            <a:avLst/>
          </a:prstGeom>
          <a:noFill/>
          <a:ln w="25400">
            <a:solidFill>
              <a:schemeClr val="tx2">
                <a:lumMod val="60000"/>
                <a:lumOff val="40000"/>
              </a:schemeClr>
            </a:solidFill>
            <a:miter lim="800000"/>
            <a:headEnd/>
            <a:tailEnd/>
          </a:ln>
          <a:extLst>
            <a:ext uri="{909E8E84-426E-40DD-AFC4-6F175D3DCCD1}">
              <a14:hiddenFill xmlns:a14="http://schemas.microsoft.com/office/drawing/2010/main">
                <a:solidFill>
                  <a:schemeClr val="accent1"/>
                </a:solidFill>
              </a14:hiddenFill>
            </a:ext>
          </a:extLst>
        </p:spPr>
      </p:pic>
      <p:cxnSp>
        <p:nvCxnSpPr>
          <p:cNvPr id="3" name="Straight Arrow Connector 2"/>
          <p:cNvCxnSpPr>
            <a:stCxn id="5" idx="3"/>
          </p:cNvCxnSpPr>
          <p:nvPr/>
        </p:nvCxnSpPr>
        <p:spPr>
          <a:xfrm>
            <a:off x="1066800" y="2379980"/>
            <a:ext cx="2514600" cy="591820"/>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7864757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3"/>
          <p:cNvSpPr txBox="1">
            <a:spLocks/>
          </p:cNvSpPr>
          <p:nvPr/>
        </p:nvSpPr>
        <p:spPr>
          <a:xfrm>
            <a:off x="6858000" y="76200"/>
            <a:ext cx="1905000" cy="6019800"/>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2800" b="1" dirty="0" smtClean="0">
                <a:solidFill>
                  <a:schemeClr val="tx2">
                    <a:lumMod val="60000"/>
                    <a:lumOff val="40000"/>
                  </a:schemeClr>
                </a:solidFill>
              </a:rPr>
              <a:t>                                                                       </a:t>
            </a:r>
            <a:r>
              <a:rPr lang="en-US" sz="2400" b="1" dirty="0" smtClean="0"/>
              <a:t>Glossary</a:t>
            </a:r>
          </a:p>
          <a:p>
            <a:pPr algn="l"/>
            <a:endParaRPr lang="en-US" sz="2400" b="1" dirty="0" smtClean="0"/>
          </a:p>
          <a:p>
            <a:pPr algn="l"/>
            <a:r>
              <a:rPr lang="en-US" sz="2400" b="1" dirty="0" smtClean="0"/>
              <a:t>FAQs</a:t>
            </a:r>
          </a:p>
          <a:p>
            <a:pPr algn="l"/>
            <a:endParaRPr lang="en-US" sz="2400" b="1" dirty="0"/>
          </a:p>
          <a:p>
            <a:pPr algn="l"/>
            <a:endParaRPr lang="en-US" sz="2400" b="1" dirty="0" smtClean="0"/>
          </a:p>
          <a:p>
            <a:pPr algn="l"/>
            <a:r>
              <a:rPr lang="en-US" sz="2400" b="1" dirty="0" smtClean="0"/>
              <a:t>User Guides</a:t>
            </a:r>
          </a:p>
          <a:p>
            <a:pPr algn="l"/>
            <a:endParaRPr lang="en-US" sz="2400" b="1" dirty="0" smtClean="0"/>
          </a:p>
          <a:p>
            <a:pPr algn="l"/>
            <a:endParaRPr lang="en-US" sz="2400" b="1" dirty="0" smtClean="0"/>
          </a:p>
          <a:p>
            <a:pPr algn="l"/>
            <a:endParaRPr lang="en-US" sz="2400" b="1" dirty="0"/>
          </a:p>
          <a:p>
            <a:pPr algn="l"/>
            <a:endParaRPr lang="en-US" sz="2400" b="1" dirty="0"/>
          </a:p>
          <a:p>
            <a:pPr algn="l"/>
            <a:r>
              <a:rPr lang="en-US" sz="2400" b="1" dirty="0" smtClean="0"/>
              <a:t>Video Tutorials</a:t>
            </a:r>
          </a:p>
          <a:p>
            <a:pPr algn="l"/>
            <a:endParaRPr lang="en-US" sz="2400" b="1" dirty="0"/>
          </a:p>
          <a:p>
            <a:pPr algn="l"/>
            <a:r>
              <a:rPr lang="en-US" sz="2400" b="1" dirty="0" smtClean="0"/>
              <a:t>Terms &amp; Conditions</a:t>
            </a:r>
          </a:p>
          <a:p>
            <a:pPr algn="l"/>
            <a:endParaRPr lang="en-US" sz="2400" b="1" dirty="0" smtClean="0"/>
          </a:p>
        </p:txBody>
      </p:sp>
      <p:pic>
        <p:nvPicPr>
          <p:cNvPr id="12290"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35143" t="22934" r="22143" b="9042"/>
          <a:stretch/>
        </p:blipFill>
        <p:spPr bwMode="auto">
          <a:xfrm>
            <a:off x="320040" y="228600"/>
            <a:ext cx="6309360" cy="59928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8" name="Straight Arrow Connector 7"/>
          <p:cNvCxnSpPr/>
          <p:nvPr/>
        </p:nvCxnSpPr>
        <p:spPr>
          <a:xfrm flipH="1">
            <a:off x="2057400" y="762000"/>
            <a:ext cx="4800600" cy="304800"/>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flipH="1" flipV="1">
            <a:off x="2743200" y="1371600"/>
            <a:ext cx="4114800" cy="76200"/>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6" name="Rounded Rectangle 15"/>
          <p:cNvSpPr/>
          <p:nvPr/>
        </p:nvSpPr>
        <p:spPr>
          <a:xfrm>
            <a:off x="152400" y="1600200"/>
            <a:ext cx="2286000" cy="2057400"/>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ounded Rectangle 16"/>
          <p:cNvSpPr/>
          <p:nvPr/>
        </p:nvSpPr>
        <p:spPr>
          <a:xfrm>
            <a:off x="3276600" y="1600200"/>
            <a:ext cx="2286000" cy="2057400"/>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ounded Rectangle 17"/>
          <p:cNvSpPr/>
          <p:nvPr/>
        </p:nvSpPr>
        <p:spPr>
          <a:xfrm>
            <a:off x="228600" y="3733800"/>
            <a:ext cx="2209800" cy="1828800"/>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0" name="Straight Arrow Connector 19"/>
          <p:cNvCxnSpPr/>
          <p:nvPr/>
        </p:nvCxnSpPr>
        <p:spPr>
          <a:xfrm flipH="1" flipV="1">
            <a:off x="5623560" y="2362200"/>
            <a:ext cx="1211580" cy="152400"/>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23" name="Straight Arrow Connector 22"/>
          <p:cNvCxnSpPr/>
          <p:nvPr/>
        </p:nvCxnSpPr>
        <p:spPr>
          <a:xfrm flipH="1" flipV="1">
            <a:off x="2514600" y="4419600"/>
            <a:ext cx="4343400" cy="190500"/>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28" name="Straight Arrow Connector 27"/>
          <p:cNvCxnSpPr/>
          <p:nvPr/>
        </p:nvCxnSpPr>
        <p:spPr>
          <a:xfrm flipH="1">
            <a:off x="3962400" y="5638800"/>
            <a:ext cx="2895600" cy="457200"/>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34" name="Straight Arrow Connector 33"/>
          <p:cNvCxnSpPr/>
          <p:nvPr/>
        </p:nvCxnSpPr>
        <p:spPr>
          <a:xfrm flipH="1">
            <a:off x="2514600" y="2621280"/>
            <a:ext cx="685800" cy="0"/>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a:off x="5623560" y="2644140"/>
            <a:ext cx="1211580"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9625545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sz="quarter" idx="12"/>
          </p:nvPr>
        </p:nvSpPr>
        <p:spPr/>
        <p:txBody>
          <a:bodyPr/>
          <a:lstStyle/>
          <a:p>
            <a:r>
              <a:rPr lang="en-US" dirty="0" smtClean="0"/>
              <a:t>Using the Portal</a:t>
            </a:r>
            <a:endParaRPr lang="en-US" dirty="0"/>
          </a:p>
        </p:txBody>
      </p:sp>
      <p:sp>
        <p:nvSpPr>
          <p:cNvPr id="4" name="Title 3"/>
          <p:cNvSpPr>
            <a:spLocks noGrp="1"/>
          </p:cNvSpPr>
          <p:nvPr>
            <p:ph type="title"/>
          </p:nvPr>
        </p:nvSpPr>
        <p:spPr>
          <a:xfrm>
            <a:off x="0" y="2819400"/>
            <a:ext cx="9144000" cy="609600"/>
          </a:xfrm>
        </p:spPr>
        <p:txBody>
          <a:bodyPr/>
          <a:lstStyle/>
          <a:p>
            <a:pPr algn="ctr"/>
            <a:r>
              <a:rPr lang="en-US" sz="7200" dirty="0" smtClean="0"/>
              <a:t>Thank you!</a:t>
            </a:r>
            <a:endParaRPr lang="en-US" sz="7200" dirty="0"/>
          </a:p>
        </p:txBody>
      </p:sp>
    </p:spTree>
    <p:extLst>
      <p:ext uri="{BB962C8B-B14F-4D97-AF65-F5344CB8AC3E}">
        <p14:creationId xmlns:p14="http://schemas.microsoft.com/office/powerpoint/2010/main" val="325151222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0"/>
          </p:nvPr>
        </p:nvSpPr>
        <p:spPr/>
        <p:txBody>
          <a:bodyPr/>
          <a:lstStyle/>
          <a:p>
            <a:r>
              <a:rPr lang="en-US" dirty="0" smtClean="0"/>
              <a:t>Advantages of the portal</a:t>
            </a:r>
          </a:p>
          <a:p>
            <a:r>
              <a:rPr lang="en-US" dirty="0" smtClean="0"/>
              <a:t>How to log in</a:t>
            </a:r>
          </a:p>
          <a:p>
            <a:r>
              <a:rPr lang="en-US" dirty="0" smtClean="0"/>
              <a:t>How to create a new user</a:t>
            </a:r>
          </a:p>
          <a:p>
            <a:pPr lvl="1"/>
            <a:r>
              <a:rPr lang="en-US" dirty="0" smtClean="0"/>
              <a:t>My Landing Page</a:t>
            </a:r>
          </a:p>
          <a:p>
            <a:r>
              <a:rPr lang="en-US" dirty="0" smtClean="0"/>
              <a:t>How to update entity information</a:t>
            </a:r>
          </a:p>
          <a:p>
            <a:r>
              <a:rPr lang="en-US" dirty="0" smtClean="0"/>
              <a:t>How to modify an account administrator</a:t>
            </a:r>
          </a:p>
          <a:p>
            <a:r>
              <a:rPr lang="en-US" dirty="0" smtClean="0"/>
              <a:t>How to add a consultant</a:t>
            </a:r>
            <a:endParaRPr lang="en-US" dirty="0"/>
          </a:p>
        </p:txBody>
      </p:sp>
      <p:sp>
        <p:nvSpPr>
          <p:cNvPr id="6" name="Text Placeholder 5"/>
          <p:cNvSpPr>
            <a:spLocks noGrp="1"/>
          </p:cNvSpPr>
          <p:nvPr>
            <p:ph type="body" sz="quarter" idx="12"/>
          </p:nvPr>
        </p:nvSpPr>
        <p:spPr/>
        <p:txBody>
          <a:bodyPr/>
          <a:lstStyle/>
          <a:p>
            <a:r>
              <a:rPr lang="en-US" dirty="0" smtClean="0"/>
              <a:t>Using the Portal</a:t>
            </a:r>
            <a:endParaRPr lang="en-US" dirty="0"/>
          </a:p>
        </p:txBody>
      </p:sp>
      <p:sp>
        <p:nvSpPr>
          <p:cNvPr id="4" name="Title 3"/>
          <p:cNvSpPr>
            <a:spLocks noGrp="1"/>
          </p:cNvSpPr>
          <p:nvPr>
            <p:ph type="title"/>
          </p:nvPr>
        </p:nvSpPr>
        <p:spPr/>
        <p:txBody>
          <a:bodyPr/>
          <a:lstStyle/>
          <a:p>
            <a:r>
              <a:rPr lang="en-US" dirty="0"/>
              <a:t>O</a:t>
            </a:r>
            <a:r>
              <a:rPr lang="en-US" dirty="0" smtClean="0"/>
              <a:t>verview</a:t>
            </a:r>
            <a:endParaRPr lang="en-US" dirty="0"/>
          </a:p>
        </p:txBody>
      </p:sp>
    </p:spTree>
    <p:extLst>
      <p:ext uri="{BB962C8B-B14F-4D97-AF65-F5344CB8AC3E}">
        <p14:creationId xmlns:p14="http://schemas.microsoft.com/office/powerpoint/2010/main" val="230447760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0"/>
          </p:nvPr>
        </p:nvSpPr>
        <p:spPr/>
        <p:txBody>
          <a:bodyPr/>
          <a:lstStyle/>
          <a:p>
            <a:r>
              <a:rPr lang="en-US" dirty="0" smtClean="0"/>
              <a:t>Move to one location for all program activities.</a:t>
            </a:r>
          </a:p>
          <a:p>
            <a:pPr lvl="1"/>
            <a:r>
              <a:rPr lang="en-US" sz="2200" dirty="0" smtClean="0"/>
              <a:t>Complete and certify program forms</a:t>
            </a:r>
          </a:p>
          <a:p>
            <a:pPr lvl="1"/>
            <a:r>
              <a:rPr lang="en-US" sz="2200" dirty="0" smtClean="0"/>
              <a:t>Obtain the status of applications</a:t>
            </a:r>
          </a:p>
          <a:p>
            <a:pPr lvl="1"/>
            <a:r>
              <a:rPr lang="en-US" sz="2200" dirty="0" smtClean="0"/>
              <a:t>Submit requests</a:t>
            </a:r>
          </a:p>
          <a:p>
            <a:pPr lvl="1"/>
            <a:r>
              <a:rPr lang="en-US" sz="2200" dirty="0" smtClean="0"/>
              <a:t>Receive timely reminders and notifications</a:t>
            </a:r>
          </a:p>
          <a:p>
            <a:pPr lvl="1"/>
            <a:r>
              <a:rPr lang="en-US" sz="2200" dirty="0" smtClean="0"/>
              <a:t>Respond to PIA questions</a:t>
            </a:r>
          </a:p>
          <a:p>
            <a:pPr lvl="1"/>
            <a:r>
              <a:rPr lang="en-US" sz="2200" dirty="0" smtClean="0"/>
              <a:t>Ask USAC questions</a:t>
            </a:r>
          </a:p>
          <a:p>
            <a:r>
              <a:rPr lang="en-US" dirty="0" smtClean="0"/>
              <a:t>Improve the customer experience.</a:t>
            </a:r>
          </a:p>
          <a:p>
            <a:r>
              <a:rPr lang="en-US" dirty="0" smtClean="0"/>
              <a:t>Streamline the application process.</a:t>
            </a:r>
            <a:endParaRPr lang="en-US" dirty="0"/>
          </a:p>
        </p:txBody>
      </p:sp>
      <p:sp>
        <p:nvSpPr>
          <p:cNvPr id="6" name="Text Placeholder 5"/>
          <p:cNvSpPr>
            <a:spLocks noGrp="1"/>
          </p:cNvSpPr>
          <p:nvPr>
            <p:ph type="body" sz="quarter" idx="12"/>
          </p:nvPr>
        </p:nvSpPr>
        <p:spPr/>
        <p:txBody>
          <a:bodyPr/>
          <a:lstStyle/>
          <a:p>
            <a:r>
              <a:rPr lang="en-US" dirty="0" smtClean="0"/>
              <a:t>Using the Portal</a:t>
            </a:r>
            <a:endParaRPr lang="en-US" dirty="0"/>
          </a:p>
        </p:txBody>
      </p:sp>
      <p:sp>
        <p:nvSpPr>
          <p:cNvPr id="4" name="Title 3"/>
          <p:cNvSpPr>
            <a:spLocks noGrp="1"/>
          </p:cNvSpPr>
          <p:nvPr>
            <p:ph type="title"/>
          </p:nvPr>
        </p:nvSpPr>
        <p:spPr/>
        <p:txBody>
          <a:bodyPr/>
          <a:lstStyle/>
          <a:p>
            <a:r>
              <a:rPr lang="en-US" dirty="0" smtClean="0"/>
              <a:t>Why Move to a Portal?</a:t>
            </a:r>
            <a:endParaRPr lang="en-US" dirty="0"/>
          </a:p>
        </p:txBody>
      </p:sp>
    </p:spTree>
    <p:extLst>
      <p:ext uri="{BB962C8B-B14F-4D97-AF65-F5344CB8AC3E}">
        <p14:creationId xmlns:p14="http://schemas.microsoft.com/office/powerpoint/2010/main" val="271439586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0"/>
          </p:nvPr>
        </p:nvSpPr>
        <p:spPr/>
        <p:txBody>
          <a:bodyPr/>
          <a:lstStyle/>
          <a:p>
            <a:r>
              <a:rPr lang="en-US" dirty="0"/>
              <a:t>All of your forms, submitted documentation, and requests will be in one location online and easily accessible.</a:t>
            </a:r>
          </a:p>
          <a:p>
            <a:r>
              <a:rPr lang="en-US" dirty="0"/>
              <a:t>Users can access the portal from any device (</a:t>
            </a:r>
            <a:r>
              <a:rPr lang="en-US" i="1" dirty="0"/>
              <a:t>e.g.</a:t>
            </a:r>
            <a:r>
              <a:rPr lang="en-US" dirty="0"/>
              <a:t>, desktop computer, laptop computer, tablet, smartphone) and any browser</a:t>
            </a:r>
            <a:r>
              <a:rPr lang="en-US" dirty="0" smtClean="0"/>
              <a:t>.</a:t>
            </a:r>
          </a:p>
          <a:p>
            <a:endParaRPr lang="en-US" dirty="0"/>
          </a:p>
        </p:txBody>
      </p:sp>
      <p:sp>
        <p:nvSpPr>
          <p:cNvPr id="6" name="Text Placeholder 5"/>
          <p:cNvSpPr>
            <a:spLocks noGrp="1"/>
          </p:cNvSpPr>
          <p:nvPr>
            <p:ph type="body" sz="quarter" idx="12"/>
          </p:nvPr>
        </p:nvSpPr>
        <p:spPr/>
        <p:txBody>
          <a:bodyPr/>
          <a:lstStyle/>
          <a:p>
            <a:r>
              <a:rPr lang="en-US" dirty="0" smtClean="0"/>
              <a:t>Using the Portal</a:t>
            </a:r>
            <a:endParaRPr lang="en-US" dirty="0"/>
          </a:p>
        </p:txBody>
      </p:sp>
      <p:sp>
        <p:nvSpPr>
          <p:cNvPr id="4" name="Title 3"/>
          <p:cNvSpPr>
            <a:spLocks noGrp="1"/>
          </p:cNvSpPr>
          <p:nvPr>
            <p:ph type="title"/>
          </p:nvPr>
        </p:nvSpPr>
        <p:spPr/>
        <p:txBody>
          <a:bodyPr/>
          <a:lstStyle/>
          <a:p>
            <a:r>
              <a:rPr lang="en-US" dirty="0" smtClean="0"/>
              <a:t>Advantages of the Portal</a:t>
            </a:r>
            <a:endParaRPr lang="en-US" dirty="0"/>
          </a:p>
        </p:txBody>
      </p:sp>
    </p:spTree>
    <p:extLst>
      <p:ext uri="{BB962C8B-B14F-4D97-AF65-F5344CB8AC3E}">
        <p14:creationId xmlns:p14="http://schemas.microsoft.com/office/powerpoint/2010/main" val="247802614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0"/>
          </p:nvPr>
        </p:nvSpPr>
        <p:spPr/>
        <p:txBody>
          <a:bodyPr/>
          <a:lstStyle/>
          <a:p>
            <a:r>
              <a:rPr lang="en-US" dirty="0" smtClean="0"/>
              <a:t>School </a:t>
            </a:r>
            <a:r>
              <a:rPr lang="en-US" dirty="0"/>
              <a:t>districts and library systems can update and store address information and other data on their individual schools and libraries. This information can then be uploaded into online forms so that you do not have to re-enter it every year. </a:t>
            </a:r>
          </a:p>
          <a:p>
            <a:r>
              <a:rPr lang="en-US" dirty="0"/>
              <a:t>Consortia and statewide applicants will have a complete list of their members, and service providers and consultants will have a complete list of their clients. </a:t>
            </a:r>
          </a:p>
          <a:p>
            <a:endParaRPr lang="en-US" dirty="0"/>
          </a:p>
        </p:txBody>
      </p:sp>
      <p:sp>
        <p:nvSpPr>
          <p:cNvPr id="6" name="Text Placeholder 5"/>
          <p:cNvSpPr>
            <a:spLocks noGrp="1"/>
          </p:cNvSpPr>
          <p:nvPr>
            <p:ph type="body" sz="quarter" idx="12"/>
          </p:nvPr>
        </p:nvSpPr>
        <p:spPr/>
        <p:txBody>
          <a:bodyPr/>
          <a:lstStyle/>
          <a:p>
            <a:r>
              <a:rPr lang="en-US" dirty="0" smtClean="0"/>
              <a:t>Using the Portal</a:t>
            </a:r>
            <a:endParaRPr lang="en-US" dirty="0"/>
          </a:p>
        </p:txBody>
      </p:sp>
      <p:sp>
        <p:nvSpPr>
          <p:cNvPr id="4" name="Title 3"/>
          <p:cNvSpPr>
            <a:spLocks noGrp="1"/>
          </p:cNvSpPr>
          <p:nvPr>
            <p:ph type="title"/>
          </p:nvPr>
        </p:nvSpPr>
        <p:spPr/>
        <p:txBody>
          <a:bodyPr/>
          <a:lstStyle/>
          <a:p>
            <a:r>
              <a:rPr lang="en-US" dirty="0" smtClean="0"/>
              <a:t>Advantages of the Portal</a:t>
            </a:r>
            <a:endParaRPr lang="en-US" dirty="0"/>
          </a:p>
        </p:txBody>
      </p:sp>
    </p:spTree>
    <p:extLst>
      <p:ext uri="{BB962C8B-B14F-4D97-AF65-F5344CB8AC3E}">
        <p14:creationId xmlns:p14="http://schemas.microsoft.com/office/powerpoint/2010/main" val="5618424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0"/>
          </p:nvPr>
        </p:nvSpPr>
        <p:spPr/>
        <p:txBody>
          <a:bodyPr/>
          <a:lstStyle/>
          <a:p>
            <a:r>
              <a:rPr lang="en-US" dirty="0" smtClean="0"/>
              <a:t>Applicants </a:t>
            </a:r>
            <a:r>
              <a:rPr lang="en-US" dirty="0"/>
              <a:t>will no longer need a Personal Identification Number (PIN) to certify forms. </a:t>
            </a:r>
          </a:p>
          <a:p>
            <a:r>
              <a:rPr lang="en-US" dirty="0"/>
              <a:t>Account administrators can create as many account users as they wish, and decide which activities the users can perform (</a:t>
            </a:r>
            <a:r>
              <a:rPr lang="en-US" i="1" dirty="0"/>
              <a:t>i.e.</a:t>
            </a:r>
            <a:r>
              <a:rPr lang="en-US" dirty="0"/>
              <a:t>, set their permissions or user rights). </a:t>
            </a:r>
          </a:p>
          <a:p>
            <a:endParaRPr lang="en-US" dirty="0"/>
          </a:p>
        </p:txBody>
      </p:sp>
      <p:sp>
        <p:nvSpPr>
          <p:cNvPr id="6" name="Text Placeholder 5"/>
          <p:cNvSpPr>
            <a:spLocks noGrp="1"/>
          </p:cNvSpPr>
          <p:nvPr>
            <p:ph type="body" sz="quarter" idx="12"/>
          </p:nvPr>
        </p:nvSpPr>
        <p:spPr/>
        <p:txBody>
          <a:bodyPr/>
          <a:lstStyle/>
          <a:p>
            <a:r>
              <a:rPr lang="en-US" dirty="0" smtClean="0"/>
              <a:t>Using the Portal</a:t>
            </a:r>
            <a:endParaRPr lang="en-US" dirty="0"/>
          </a:p>
        </p:txBody>
      </p:sp>
      <p:sp>
        <p:nvSpPr>
          <p:cNvPr id="4" name="Title 3"/>
          <p:cNvSpPr>
            <a:spLocks noGrp="1"/>
          </p:cNvSpPr>
          <p:nvPr>
            <p:ph type="title"/>
          </p:nvPr>
        </p:nvSpPr>
        <p:spPr/>
        <p:txBody>
          <a:bodyPr/>
          <a:lstStyle/>
          <a:p>
            <a:r>
              <a:rPr lang="en-US" dirty="0" smtClean="0"/>
              <a:t>Advantages of the Portal</a:t>
            </a:r>
            <a:endParaRPr lang="en-US" dirty="0"/>
          </a:p>
        </p:txBody>
      </p:sp>
    </p:spTree>
    <p:extLst>
      <p:ext uri="{BB962C8B-B14F-4D97-AF65-F5344CB8AC3E}">
        <p14:creationId xmlns:p14="http://schemas.microsoft.com/office/powerpoint/2010/main" val="334569474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0"/>
          </p:nvPr>
        </p:nvSpPr>
        <p:spPr/>
        <p:txBody>
          <a:bodyPr/>
          <a:lstStyle/>
          <a:p>
            <a:r>
              <a:rPr lang="en-US" dirty="0" smtClean="0"/>
              <a:t>USAC creates an account for the applicant organization and identifies an account administrator.</a:t>
            </a:r>
          </a:p>
          <a:p>
            <a:r>
              <a:rPr lang="en-US" dirty="0" smtClean="0"/>
              <a:t>Applicant organization types:</a:t>
            </a:r>
          </a:p>
          <a:p>
            <a:pPr lvl="1"/>
            <a:r>
              <a:rPr lang="en-US" dirty="0" smtClean="0"/>
              <a:t>Independent school</a:t>
            </a:r>
          </a:p>
          <a:p>
            <a:pPr lvl="1"/>
            <a:r>
              <a:rPr lang="en-US" dirty="0" smtClean="0"/>
              <a:t>Independent library</a:t>
            </a:r>
          </a:p>
          <a:p>
            <a:pPr lvl="1"/>
            <a:r>
              <a:rPr lang="en-US" dirty="0" smtClean="0"/>
              <a:t>School district</a:t>
            </a:r>
          </a:p>
          <a:p>
            <a:pPr lvl="1"/>
            <a:r>
              <a:rPr lang="en-US" dirty="0" smtClean="0"/>
              <a:t>Library system</a:t>
            </a:r>
          </a:p>
          <a:p>
            <a:pPr lvl="1"/>
            <a:r>
              <a:rPr lang="en-US" dirty="0" smtClean="0"/>
              <a:t>Consortium / statewide applicant</a:t>
            </a:r>
            <a:endParaRPr lang="en-US" dirty="0"/>
          </a:p>
          <a:p>
            <a:endParaRPr lang="en-US" dirty="0"/>
          </a:p>
        </p:txBody>
      </p:sp>
      <p:sp>
        <p:nvSpPr>
          <p:cNvPr id="6" name="Text Placeholder 5"/>
          <p:cNvSpPr>
            <a:spLocks noGrp="1"/>
          </p:cNvSpPr>
          <p:nvPr>
            <p:ph type="body" sz="quarter" idx="12"/>
          </p:nvPr>
        </p:nvSpPr>
        <p:spPr/>
        <p:txBody>
          <a:bodyPr/>
          <a:lstStyle/>
          <a:p>
            <a:r>
              <a:rPr lang="en-US" dirty="0" smtClean="0"/>
              <a:t>Logging In</a:t>
            </a:r>
            <a:endParaRPr lang="en-US" dirty="0"/>
          </a:p>
        </p:txBody>
      </p:sp>
      <p:sp>
        <p:nvSpPr>
          <p:cNvPr id="4" name="Title 3"/>
          <p:cNvSpPr>
            <a:spLocks noGrp="1"/>
          </p:cNvSpPr>
          <p:nvPr>
            <p:ph type="title"/>
          </p:nvPr>
        </p:nvSpPr>
        <p:spPr/>
        <p:txBody>
          <a:bodyPr/>
          <a:lstStyle/>
          <a:p>
            <a:r>
              <a:rPr lang="en-US" dirty="0" smtClean="0"/>
              <a:t>How to Log In</a:t>
            </a:r>
            <a:endParaRPr lang="en-US" dirty="0"/>
          </a:p>
        </p:txBody>
      </p:sp>
    </p:spTree>
    <p:extLst>
      <p:ext uri="{BB962C8B-B14F-4D97-AF65-F5344CB8AC3E}">
        <p14:creationId xmlns:p14="http://schemas.microsoft.com/office/powerpoint/2010/main" val="42913860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0"/>
          </p:nvPr>
        </p:nvSpPr>
        <p:spPr/>
        <p:txBody>
          <a:bodyPr/>
          <a:lstStyle/>
          <a:p>
            <a:r>
              <a:rPr lang="en-US" dirty="0" smtClean="0"/>
              <a:t>USAC sends an invitation email to the account administrator to log in to the portal.</a:t>
            </a:r>
          </a:p>
          <a:p>
            <a:r>
              <a:rPr lang="en-US" dirty="0" smtClean="0"/>
              <a:t>The account administrator goes to </a:t>
            </a:r>
            <a:r>
              <a:rPr lang="en-US" u="sng" dirty="0" smtClean="0">
                <a:solidFill>
                  <a:schemeClr val="tx2">
                    <a:lumMod val="60000"/>
                    <a:lumOff val="40000"/>
                  </a:schemeClr>
                </a:solidFill>
              </a:rPr>
              <a:t>portal.usac.org</a:t>
            </a:r>
            <a:r>
              <a:rPr lang="en-US" dirty="0" smtClean="0"/>
              <a:t>, enters his or her email address – the “Username” – and clicks “Forgot Password.”  NOTE: As long as the account administrator has been set up in USAC’s system, it is not necessary to locate the invitation email. </a:t>
            </a:r>
          </a:p>
          <a:p>
            <a:r>
              <a:rPr lang="en-US" dirty="0" smtClean="0"/>
              <a:t>The account administrator then re-enters the email address and clicks “Request Password Reset.”</a:t>
            </a:r>
          </a:p>
        </p:txBody>
      </p:sp>
      <p:sp>
        <p:nvSpPr>
          <p:cNvPr id="6" name="Text Placeholder 5"/>
          <p:cNvSpPr>
            <a:spLocks noGrp="1"/>
          </p:cNvSpPr>
          <p:nvPr>
            <p:ph type="body" sz="quarter" idx="12"/>
          </p:nvPr>
        </p:nvSpPr>
        <p:spPr/>
        <p:txBody>
          <a:bodyPr/>
          <a:lstStyle/>
          <a:p>
            <a:r>
              <a:rPr lang="en-US" dirty="0"/>
              <a:t>Logging In</a:t>
            </a:r>
          </a:p>
        </p:txBody>
      </p:sp>
      <p:sp>
        <p:nvSpPr>
          <p:cNvPr id="4" name="Title 3"/>
          <p:cNvSpPr>
            <a:spLocks noGrp="1"/>
          </p:cNvSpPr>
          <p:nvPr>
            <p:ph type="title"/>
          </p:nvPr>
        </p:nvSpPr>
        <p:spPr/>
        <p:txBody>
          <a:bodyPr/>
          <a:lstStyle/>
          <a:p>
            <a:r>
              <a:rPr lang="en-US" dirty="0" smtClean="0"/>
              <a:t>How to Log In</a:t>
            </a:r>
            <a:endParaRPr lang="en-US" dirty="0"/>
          </a:p>
        </p:txBody>
      </p:sp>
    </p:spTree>
    <p:extLst>
      <p:ext uri="{BB962C8B-B14F-4D97-AF65-F5344CB8AC3E}">
        <p14:creationId xmlns:p14="http://schemas.microsoft.com/office/powerpoint/2010/main" val="315634013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0"/>
          </p:nvPr>
        </p:nvSpPr>
        <p:spPr/>
        <p:txBody>
          <a:bodyPr/>
          <a:lstStyle/>
          <a:p>
            <a:r>
              <a:rPr lang="en-US" dirty="0" smtClean="0"/>
              <a:t>USAC sends a second email with a link to create a password. </a:t>
            </a:r>
            <a:r>
              <a:rPr lang="en-US" b="1" dirty="0" smtClean="0"/>
              <a:t>This link is only valid for 15 minutes.</a:t>
            </a:r>
          </a:p>
          <a:p>
            <a:r>
              <a:rPr lang="en-US" dirty="0" smtClean="0"/>
              <a:t>The account administrator clicks the link, enters the email address, and creates a “new” password.</a:t>
            </a:r>
          </a:p>
          <a:p>
            <a:r>
              <a:rPr lang="en-US" dirty="0" smtClean="0"/>
              <a:t>After clicking “Reset Password,” the account administrator can click the link provided to log in.</a:t>
            </a:r>
            <a:endParaRPr lang="en-US" dirty="0"/>
          </a:p>
          <a:p>
            <a:r>
              <a:rPr lang="en-US" dirty="0" smtClean="0"/>
              <a:t>After logging in with the email address (“Username”) and password, the account administrator clicks the link to accept the terms and conditions of use.</a:t>
            </a:r>
          </a:p>
        </p:txBody>
      </p:sp>
      <p:sp>
        <p:nvSpPr>
          <p:cNvPr id="6" name="Text Placeholder 5"/>
          <p:cNvSpPr>
            <a:spLocks noGrp="1"/>
          </p:cNvSpPr>
          <p:nvPr>
            <p:ph type="body" sz="quarter" idx="12"/>
          </p:nvPr>
        </p:nvSpPr>
        <p:spPr/>
        <p:txBody>
          <a:bodyPr/>
          <a:lstStyle/>
          <a:p>
            <a:r>
              <a:rPr lang="en-US" dirty="0"/>
              <a:t>Logging In</a:t>
            </a:r>
          </a:p>
        </p:txBody>
      </p:sp>
      <p:sp>
        <p:nvSpPr>
          <p:cNvPr id="4" name="Title 3"/>
          <p:cNvSpPr>
            <a:spLocks noGrp="1"/>
          </p:cNvSpPr>
          <p:nvPr>
            <p:ph type="title"/>
          </p:nvPr>
        </p:nvSpPr>
        <p:spPr/>
        <p:txBody>
          <a:bodyPr/>
          <a:lstStyle/>
          <a:p>
            <a:r>
              <a:rPr lang="en-US" dirty="0" smtClean="0"/>
              <a:t>How to Log In</a:t>
            </a:r>
            <a:endParaRPr lang="en-US" dirty="0"/>
          </a:p>
        </p:txBody>
      </p:sp>
    </p:spTree>
    <p:extLst>
      <p:ext uri="{BB962C8B-B14F-4D97-AF65-F5344CB8AC3E}">
        <p14:creationId xmlns:p14="http://schemas.microsoft.com/office/powerpoint/2010/main" val="636600019"/>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2219</TotalTime>
  <Words>563</Words>
  <Application>Microsoft Office PowerPoint</Application>
  <PresentationFormat>On-screen Show (4:3)</PresentationFormat>
  <Paragraphs>92</Paragraphs>
  <Slides>17</Slides>
  <Notes>0</Notes>
  <HiddenSlides>0</HiddenSlides>
  <MMClips>0</MMClips>
  <ScaleCrop>false</ScaleCrop>
  <HeadingPairs>
    <vt:vector size="4" baseType="variant">
      <vt:variant>
        <vt:lpstr>Theme</vt:lpstr>
      </vt:variant>
      <vt:variant>
        <vt:i4>1</vt:i4>
      </vt:variant>
      <vt:variant>
        <vt:lpstr>Slide Titles</vt:lpstr>
      </vt:variant>
      <vt:variant>
        <vt:i4>17</vt:i4>
      </vt:variant>
    </vt:vector>
  </HeadingPairs>
  <TitlesOfParts>
    <vt:vector size="18" baseType="lpstr">
      <vt:lpstr>Office Theme</vt:lpstr>
      <vt:lpstr>How to Use the Portal</vt:lpstr>
      <vt:lpstr>Overview</vt:lpstr>
      <vt:lpstr>Why Move to a Portal?</vt:lpstr>
      <vt:lpstr>Advantages of the Portal</vt:lpstr>
      <vt:lpstr>Advantages of the Portal</vt:lpstr>
      <vt:lpstr>Advantages of the Portal</vt:lpstr>
      <vt:lpstr>How to Log In</vt:lpstr>
      <vt:lpstr>How to Log In</vt:lpstr>
      <vt:lpstr>How to Log In</vt:lpstr>
      <vt:lpstr>PowerPoint Presentation</vt:lpstr>
      <vt:lpstr>PowerPoint Presentation</vt:lpstr>
      <vt:lpstr>PowerPoint Presentation</vt:lpstr>
      <vt:lpstr>Where to go for help</vt:lpstr>
      <vt:lpstr>Where to go for help</vt:lpstr>
      <vt:lpstr>PowerPoint Presentation</vt:lpstr>
      <vt:lpstr>PowerPoint Presentation</vt:lpstr>
      <vt:lpstr>Thank you!</vt:lpstr>
    </vt:vector>
  </TitlesOfParts>
  <Company>USAC</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creator>Abby Hills</dc:creator>
  <cp:lastModifiedBy>Abby Hills</cp:lastModifiedBy>
  <cp:revision>42</cp:revision>
  <dcterms:created xsi:type="dcterms:W3CDTF">2015-08-13T11:49:36Z</dcterms:created>
  <dcterms:modified xsi:type="dcterms:W3CDTF">2015-09-30T17:59:36Z</dcterms:modified>
</cp:coreProperties>
</file>