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79" r:id="rId3"/>
    <p:sldId id="276" r:id="rId4"/>
    <p:sldId id="274" r:id="rId5"/>
    <p:sldId id="282" r:id="rId6"/>
    <p:sldId id="281" r:id="rId7"/>
    <p:sldId id="273" r:id="rId8"/>
    <p:sldId id="257" r:id="rId9"/>
    <p:sldId id="259" r:id="rId10"/>
    <p:sldId id="260" r:id="rId11"/>
  </p:sldIdLst>
  <p:sldSz cx="9144000" cy="6858000" type="screen4x3"/>
  <p:notesSz cx="6950075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mes Bachtell" initials="JB" lastIdx="1" clrIdx="0">
    <p:extLst/>
  </p:cmAuthor>
  <p:cmAuthor id="2" name="Owner1" initials="" lastIdx="2" clrIdx="1"/>
  <p:cmAuthor id="3" name="John Noran" initials="JN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71" autoAdjust="0"/>
    <p:restoredTop sz="94660"/>
  </p:normalViewPr>
  <p:slideViewPr>
    <p:cSldViewPr>
      <p:cViewPr>
        <p:scale>
          <a:sx n="84" d="100"/>
          <a:sy n="84" d="100"/>
        </p:scale>
        <p:origin x="-2394" y="-7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1998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700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700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21BDA5-6F29-4D91-ABC8-D89647B7F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51258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10955" cy="462599"/>
          </a:xfrm>
          <a:prstGeom prst="rect">
            <a:avLst/>
          </a:prstGeom>
        </p:spPr>
        <p:txBody>
          <a:bodyPr vert="horz" lIns="91687" tIns="45843" rIns="91687" bIns="4584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7526" y="1"/>
            <a:ext cx="3010955" cy="462599"/>
          </a:xfrm>
          <a:prstGeom prst="rect">
            <a:avLst/>
          </a:prstGeom>
        </p:spPr>
        <p:txBody>
          <a:bodyPr vert="horz" lIns="91687" tIns="45843" rIns="91687" bIns="45843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0" y="1154113"/>
            <a:ext cx="415607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87" tIns="45843" rIns="91687" bIns="4584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7" y="4444762"/>
            <a:ext cx="5559422" cy="3637201"/>
          </a:xfrm>
          <a:prstGeom prst="rect">
            <a:avLst/>
          </a:prstGeom>
        </p:spPr>
        <p:txBody>
          <a:bodyPr vert="horz" lIns="91687" tIns="45843" rIns="91687" bIns="4584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3477"/>
            <a:ext cx="3010955" cy="462598"/>
          </a:xfrm>
          <a:prstGeom prst="rect">
            <a:avLst/>
          </a:prstGeom>
        </p:spPr>
        <p:txBody>
          <a:bodyPr vert="horz" lIns="91687" tIns="45843" rIns="91687" bIns="4584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7526" y="8773477"/>
            <a:ext cx="3010955" cy="462598"/>
          </a:xfrm>
          <a:prstGeom prst="rect">
            <a:avLst/>
          </a:prstGeom>
        </p:spPr>
        <p:txBody>
          <a:bodyPr vert="horz" lIns="91687" tIns="45843" rIns="91687" bIns="45843" rtlCol="0" anchor="b"/>
          <a:lstStyle>
            <a:lvl1pPr algn="r">
              <a:defRPr sz="1200"/>
            </a:lvl1pPr>
          </a:lstStyle>
          <a:p>
            <a:fld id="{F1BC6C22-2459-43E6-BBFB-73345092C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301595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BC6C22-2459-43E6-BBFB-73345092CAE7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6494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BC6C22-2459-43E6-BBFB-73345092CAE7}" type="slidenum">
              <a:rPr lang="en-US" smtClean="0"/>
              <a:t>10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3598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BC6C22-2459-43E6-BBFB-73345092CAE7}" type="slidenum">
              <a:rPr lang="en-US" smtClean="0"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2017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BC6C22-2459-43E6-BBFB-73345092CAE7}" type="slidenum">
              <a:rPr lang="en-US" smtClean="0"/>
              <a:t>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4059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BC6C22-2459-43E6-BBFB-73345092CAE7}" type="slidenum">
              <a:rPr lang="en-US" smtClean="0"/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76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BC6C22-2459-43E6-BBFB-73345092CAE7}" type="slidenum">
              <a:rPr lang="en-US" smtClean="0"/>
              <a:t>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6910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BC6C22-2459-43E6-BBFB-73345092CAE7}" type="slidenum">
              <a:rPr lang="en-US" smtClean="0"/>
              <a:t>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3453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BC6C22-2459-43E6-BBFB-73345092CAE7}" type="slidenum">
              <a:rPr lang="en-US" smtClean="0"/>
              <a:t>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9700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BC6C22-2459-43E6-BBFB-73345092CAE7}" type="slidenum">
              <a:rPr lang="en-US" smtClean="0"/>
              <a:t>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3246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BC6C22-2459-43E6-BBFB-73345092CAE7}" type="slidenum">
              <a:rPr lang="en-US" smtClean="0"/>
              <a:t>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039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304800" y="3505200"/>
            <a:ext cx="8839200" cy="0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990600" y="2667000"/>
            <a:ext cx="7772400" cy="8382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4400" baseline="0"/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990600" y="4419600"/>
            <a:ext cx="7772400" cy="838200"/>
          </a:xfrm>
          <a:prstGeom prst="rect">
            <a:avLst/>
          </a:prstGeom>
        </p:spPr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None/>
              <a:tabLst/>
              <a:defRPr sz="2800"/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10" name="Title 3"/>
          <p:cNvSpPr>
            <a:spLocks noGrp="1"/>
          </p:cNvSpPr>
          <p:nvPr>
            <p:ph type="title"/>
          </p:nvPr>
        </p:nvSpPr>
        <p:spPr>
          <a:xfrm>
            <a:off x="1024719" y="3505200"/>
            <a:ext cx="7738281" cy="914400"/>
          </a:xfrm>
          <a:prstGeom prst="rect">
            <a:avLst/>
          </a:prstGeom>
        </p:spPr>
        <p:txBody>
          <a:bodyPr/>
          <a:lstStyle>
            <a:lvl1pPr algn="r">
              <a:defRPr lang="en-US" sz="60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340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228600" y="914400"/>
            <a:ext cx="8458200" cy="0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490538" y="6400800"/>
            <a:ext cx="8196262" cy="3063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7772400" algn="r"/>
              </a:tabLst>
              <a:defRPr/>
            </a:pPr>
            <a:endParaRPr lang="en-US" sz="1100" dirty="0">
              <a:latin typeface="+mn-lt"/>
              <a:cs typeface="+mn-cs"/>
            </a:endParaRPr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457200" y="1828800"/>
            <a:ext cx="8229600" cy="43434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defRPr sz="2600"/>
            </a:lvl1pPr>
            <a:lvl2pPr>
              <a:spcBef>
                <a:spcPts val="0"/>
              </a:spcBef>
              <a:spcAft>
                <a:spcPts val="1200"/>
              </a:spcAft>
              <a:defRPr sz="2600"/>
            </a:lvl2pPr>
          </a:lstStyle>
          <a:p>
            <a:pPr lvl="0"/>
            <a:r>
              <a:rPr lang="en-US" dirty="0" smtClean="0"/>
              <a:t>Click to edit 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2" name="Text Placeholder 20"/>
          <p:cNvSpPr>
            <a:spLocks noGrp="1"/>
          </p:cNvSpPr>
          <p:nvPr>
            <p:ph type="body" sz="quarter" idx="12"/>
          </p:nvPr>
        </p:nvSpPr>
        <p:spPr>
          <a:xfrm>
            <a:off x="2514600" y="381000"/>
            <a:ext cx="6172200" cy="533400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3200" b="1"/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609600"/>
          </a:xfrm>
          <a:prstGeom prst="rect">
            <a:avLst/>
          </a:prstGeom>
        </p:spPr>
        <p:txBody>
          <a:bodyPr/>
          <a:lstStyle>
            <a:lvl1pPr algn="l">
              <a:defRPr sz="2800" b="1" i="0" u="none">
                <a:solidFill>
                  <a:srgbClr val="0070C0"/>
                </a:solidFill>
                <a:latin typeface="+mj-lt"/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992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4"/>
          <p:cNvSpPr txBox="1">
            <a:spLocks/>
          </p:cNvSpPr>
          <p:nvPr userDrawn="1"/>
        </p:nvSpPr>
        <p:spPr>
          <a:xfrm>
            <a:off x="490538" y="6400800"/>
            <a:ext cx="8196262" cy="3063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7772400" algn="r"/>
              </a:tabLst>
              <a:defRPr/>
            </a:pPr>
            <a:endParaRPr lang="en-US" sz="1100" dirty="0">
              <a:latin typeface="+mn-lt"/>
              <a:cs typeface="+mn-cs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76200" y="76200"/>
            <a:ext cx="2057400" cy="114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Text Placeholder 20"/>
          <p:cNvSpPr>
            <a:spLocks noGrp="1"/>
          </p:cNvSpPr>
          <p:nvPr>
            <p:ph type="body" sz="quarter" idx="12"/>
          </p:nvPr>
        </p:nvSpPr>
        <p:spPr>
          <a:xfrm>
            <a:off x="2743200" y="152400"/>
            <a:ext cx="6172200" cy="533400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3200" b="1"/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2892725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947738" y="6638925"/>
            <a:ext cx="8196262" cy="228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 smtClean="0">
                <a:latin typeface="+mn-lt"/>
                <a:cs typeface="+mn-cs"/>
              </a:rPr>
              <a:t>©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2016 Universal Service Administrative Company. All rights reserved.</a:t>
            </a:r>
            <a:endParaRPr lang="en-US" sz="900" dirty="0">
              <a:latin typeface="+mn-lt"/>
              <a:cs typeface="+mn-cs"/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49" b="27501"/>
          <a:stretch/>
        </p:blipFill>
        <p:spPr>
          <a:xfrm>
            <a:off x="30480" y="101679"/>
            <a:ext cx="2616200" cy="85844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23938" y="3505200"/>
            <a:ext cx="7739062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mtClean="0"/>
              <a:t>Opening Remarks</a:t>
            </a:r>
            <a:endParaRPr/>
          </a:p>
        </p:txBody>
      </p:sp>
      <p:sp>
        <p:nvSpPr>
          <p:cNvPr id="5123" name="Text Placeholder 4"/>
          <p:cNvSpPr>
            <a:spLocks noGrp="1"/>
          </p:cNvSpPr>
          <p:nvPr>
            <p:ph type="body" sz="quarter" idx="10"/>
          </p:nvPr>
        </p:nvSpPr>
        <p:spPr bwMode="auto">
          <a:xfrm>
            <a:off x="609600" y="2667000"/>
            <a:ext cx="8153400" cy="838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mtClean="0"/>
              <a:t>E-rate Program Applicant Training</a:t>
            </a:r>
          </a:p>
        </p:txBody>
      </p:sp>
      <p:sp>
        <p:nvSpPr>
          <p:cNvPr id="5125" name="Text Placeholder 5"/>
          <p:cNvSpPr txBox="1">
            <a:spLocks/>
          </p:cNvSpPr>
          <p:nvPr/>
        </p:nvSpPr>
        <p:spPr bwMode="auto">
          <a:xfrm>
            <a:off x="762000" y="4495800"/>
            <a:ext cx="8001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Aft>
                <a:spcPts val="1200"/>
              </a:spcAft>
              <a:buFont typeface="Arial" pitchFamily="34" charset="0"/>
              <a:buNone/>
            </a:pPr>
            <a:r>
              <a:rPr lang="en-US" altLang="en-US" sz="2400">
                <a:latin typeface="Calibri" pitchFamily="34" charset="0"/>
              </a:rPr>
              <a:t>September – November 2016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Placeholder 5"/>
          <p:cNvSpPr>
            <a:spLocks noGrp="1"/>
          </p:cNvSpPr>
          <p:nvPr>
            <p:ph type="body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Opening Remarks</a:t>
            </a:r>
          </a:p>
        </p:txBody>
      </p:sp>
      <p:sp>
        <p:nvSpPr>
          <p:cNvPr id="14339" name="Title 3"/>
          <p:cNvSpPr>
            <a:spLocks noGrp="1"/>
          </p:cNvSpPr>
          <p:nvPr>
            <p:ph type="title"/>
          </p:nvPr>
        </p:nvSpPr>
        <p:spPr bwMode="auto">
          <a:xfrm>
            <a:off x="0" y="2819400"/>
            <a:ext cx="91440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altLang="en-US" sz="7200" smtClean="0"/>
              <a:t>Thank you!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Placeholder 1"/>
          <p:cNvSpPr>
            <a:spLocks noGrp="1"/>
          </p:cNvSpPr>
          <p:nvPr>
            <p:ph type="body" sz="quarter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 typeface="Arial" charset="0"/>
              <a:buChar char="•"/>
              <a:defRPr/>
            </a:pPr>
            <a:r>
              <a:rPr lang="en-US" altLang="en-US" dirty="0" smtClean="0"/>
              <a:t>Background</a:t>
            </a:r>
          </a:p>
          <a:p>
            <a:pPr lvl="1" eaLnBrk="1" hangingPunct="1">
              <a:spcBef>
                <a:spcPct val="0"/>
              </a:spcBef>
              <a:defRPr/>
            </a:pPr>
            <a:r>
              <a:rPr lang="en-US" altLang="en-US" dirty="0" smtClean="0"/>
              <a:t>USAC for 12 years</a:t>
            </a:r>
          </a:p>
          <a:p>
            <a:pPr lvl="1" eaLnBrk="1" hangingPunct="1">
              <a:spcBef>
                <a:spcPct val="0"/>
              </a:spcBef>
              <a:defRPr/>
            </a:pPr>
            <a:r>
              <a:rPr lang="en-US" altLang="en-US" dirty="0" smtClean="0"/>
              <a:t>Director, High Cost Program </a:t>
            </a:r>
            <a:endParaRPr lang="en-US" altLang="en-US" dirty="0"/>
          </a:p>
          <a:p>
            <a:pPr lvl="1" eaLnBrk="1" hangingPunct="1">
              <a:spcBef>
                <a:spcPct val="0"/>
              </a:spcBef>
              <a:defRPr/>
            </a:pPr>
            <a:r>
              <a:rPr lang="en-US" altLang="en-US" dirty="0" smtClean="0"/>
              <a:t>VP, Rural Health Care 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n-US" altLang="en-US" dirty="0" smtClean="0"/>
              <a:t>  Personal Philosophy</a:t>
            </a:r>
          </a:p>
          <a:p>
            <a:pPr lvl="1" eaLnBrk="1" hangingPunct="1">
              <a:spcBef>
                <a:spcPct val="0"/>
              </a:spcBef>
              <a:defRPr/>
            </a:pPr>
            <a:r>
              <a:rPr lang="en-US" altLang="en-US" dirty="0" smtClean="0"/>
              <a:t>Stakeholders come first</a:t>
            </a:r>
          </a:p>
          <a:p>
            <a:pPr lvl="1" eaLnBrk="1" hangingPunct="1">
              <a:spcBef>
                <a:spcPct val="0"/>
              </a:spcBef>
              <a:defRPr/>
            </a:pPr>
            <a:r>
              <a:rPr lang="en-US" altLang="en-US" dirty="0"/>
              <a:t> </a:t>
            </a:r>
            <a:r>
              <a:rPr lang="en-US" altLang="en-US" dirty="0" smtClean="0"/>
              <a:t>How </a:t>
            </a:r>
            <a:r>
              <a:rPr lang="en-US" altLang="en-US" dirty="0"/>
              <a:t>can I help</a:t>
            </a:r>
          </a:p>
        </p:txBody>
      </p:sp>
      <p:sp>
        <p:nvSpPr>
          <p:cNvPr id="6147" name="Text Placeholder 2"/>
          <p:cNvSpPr>
            <a:spLocks noGrp="1"/>
          </p:cNvSpPr>
          <p:nvPr>
            <p:ph type="body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Opening Remarks</a:t>
            </a:r>
          </a:p>
        </p:txBody>
      </p:sp>
      <p:sp>
        <p:nvSpPr>
          <p:cNvPr id="6148" name="Title 3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mtClean="0"/>
              <a:t>Who is Craig Davis?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Placeholder 1"/>
          <p:cNvSpPr>
            <a:spLocks noGrp="1"/>
          </p:cNvSpPr>
          <p:nvPr>
            <p:ph type="body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 typeface="Arial" pitchFamily="34" charset="0"/>
              <a:buNone/>
            </a:pPr>
            <a:endParaRPr lang="en-US" altLang="en-US" dirty="0" smtClean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Adjusting to a New System (EPC)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Application Process hurdles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Two Filing periods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Pace of Commitments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Stakeholder information not timely available</a:t>
            </a:r>
          </a:p>
        </p:txBody>
      </p:sp>
      <p:sp>
        <p:nvSpPr>
          <p:cNvPr id="7171" name="Text Placeholder 2"/>
          <p:cNvSpPr>
            <a:spLocks noGrp="1"/>
          </p:cNvSpPr>
          <p:nvPr>
            <p:ph type="body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Opening Remarks</a:t>
            </a:r>
          </a:p>
        </p:txBody>
      </p:sp>
      <p:sp>
        <p:nvSpPr>
          <p:cNvPr id="7172" name="Title 3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/>
              <a:t>FY 2016 Was Very Challenging</a:t>
            </a:r>
            <a:br>
              <a:rPr lang="en-US" altLang="en-US" dirty="0" smtClean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endParaRPr lang="en-US" alt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Placeholder 1"/>
          <p:cNvSpPr>
            <a:spLocks noGrp="1"/>
          </p:cNvSpPr>
          <p:nvPr>
            <p:ph type="body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Patience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Understanding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Feedback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Solutions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Perseverance  </a:t>
            </a:r>
          </a:p>
        </p:txBody>
      </p:sp>
      <p:sp>
        <p:nvSpPr>
          <p:cNvPr id="8195" name="Text Placeholder 2"/>
          <p:cNvSpPr>
            <a:spLocks noGrp="1"/>
          </p:cNvSpPr>
          <p:nvPr>
            <p:ph type="body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Opening Remarks</a:t>
            </a:r>
          </a:p>
        </p:txBody>
      </p:sp>
      <p:sp>
        <p:nvSpPr>
          <p:cNvPr id="8196" name="Title 3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/>
              <a:t>Thank You For Your</a:t>
            </a:r>
            <a:br>
              <a:rPr lang="en-US" altLang="en-US" dirty="0" smtClean="0"/>
            </a:br>
            <a:endParaRPr lang="en-US" alt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1"/>
          <p:cNvSpPr>
            <a:spLocks noGrp="1"/>
          </p:cNvSpPr>
          <p:nvPr>
            <p:ph type="body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/>
              <a:t>There was sufficient funding to meet all demand for C1 and C2 requests and the FCC directed USAC to fully fund all eligible requests</a:t>
            </a:r>
            <a:r>
              <a:rPr lang="en-US" altLang="en-US" dirty="0" smtClean="0"/>
              <a:t>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To date (through Wave 13), we have issued decisions on 26,842 applications (59% of total) for over $</a:t>
            </a:r>
            <a:r>
              <a:rPr lang="en-US" altLang="en-US" smtClean="0"/>
              <a:t>579.8 million.</a:t>
            </a:r>
            <a:endParaRPr lang="en-US" altLang="en-US" dirty="0" smtClean="0"/>
          </a:p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Direct BEAR payments to applicants.</a:t>
            </a:r>
          </a:p>
          <a:p>
            <a:pPr marL="0" indent="0" eaLnBrk="1" hangingPunct="1">
              <a:spcBef>
                <a:spcPct val="0"/>
              </a:spcBef>
              <a:buNone/>
            </a:pPr>
            <a:endParaRPr lang="en-US" altLang="en-US" dirty="0" smtClean="0"/>
          </a:p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10243" name="Text Placeholder 2"/>
          <p:cNvSpPr>
            <a:spLocks noGrp="1"/>
          </p:cNvSpPr>
          <p:nvPr>
            <p:ph type="body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Opening Remarks</a:t>
            </a:r>
          </a:p>
        </p:txBody>
      </p:sp>
      <p:sp>
        <p:nvSpPr>
          <p:cNvPr id="10244" name="Title 3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mtClean="0"/>
              <a:t>FY 2016 Results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1"/>
          <p:cNvSpPr>
            <a:spLocks noGrp="1"/>
          </p:cNvSpPr>
          <p:nvPr>
            <p:ph type="body" sz="quarter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 typeface="Arial" charset="0"/>
              <a:buChar char="•"/>
              <a:defRPr/>
            </a:pPr>
            <a:r>
              <a:rPr lang="en-US" altLang="en-US" dirty="0"/>
              <a:t> </a:t>
            </a:r>
            <a:r>
              <a:rPr lang="en-US" altLang="en-US" dirty="0" smtClean="0"/>
              <a:t>Stakeholders will be involved sooner</a:t>
            </a:r>
          </a:p>
          <a:p>
            <a:pPr eaLnBrk="1" hangingPunct="1">
              <a:spcBef>
                <a:spcPct val="0"/>
              </a:spcBef>
              <a:buFont typeface="Arial" charset="0"/>
              <a:buChar char="•"/>
              <a:defRPr/>
            </a:pPr>
            <a:r>
              <a:rPr lang="en-US" altLang="en-US" dirty="0" smtClean="0"/>
              <a:t>We are all more familiar with the systems</a:t>
            </a:r>
          </a:p>
          <a:p>
            <a:pPr eaLnBrk="1" hangingPunct="1">
              <a:spcBef>
                <a:spcPct val="0"/>
              </a:spcBef>
              <a:buFont typeface="Arial" charset="0"/>
              <a:buChar char="•"/>
              <a:defRPr/>
            </a:pPr>
            <a:r>
              <a:rPr lang="en-US" altLang="en-US" dirty="0" smtClean="0"/>
              <a:t>Profile already established in EPC</a:t>
            </a:r>
          </a:p>
          <a:p>
            <a:pPr eaLnBrk="1" hangingPunct="1">
              <a:spcBef>
                <a:spcPct val="0"/>
              </a:spcBef>
              <a:buFont typeface="Arial" charset="0"/>
              <a:buChar char="•"/>
              <a:defRPr/>
            </a:pPr>
            <a:r>
              <a:rPr lang="en-US" altLang="en-US" dirty="0"/>
              <a:t> </a:t>
            </a:r>
            <a:r>
              <a:rPr lang="en-US" altLang="en-US" dirty="0" smtClean="0"/>
              <a:t>FCC Form 471 applicant information pre-populated </a:t>
            </a:r>
          </a:p>
          <a:p>
            <a:pPr eaLnBrk="1" hangingPunct="1">
              <a:spcBef>
                <a:spcPct val="0"/>
              </a:spcBef>
              <a:buFont typeface="Arial" charset="0"/>
              <a:buChar char="•"/>
              <a:defRPr/>
            </a:pPr>
            <a:r>
              <a:rPr lang="en-US" altLang="en-US" dirty="0" smtClean="0"/>
              <a:t>One filing window </a:t>
            </a:r>
          </a:p>
          <a:p>
            <a:pPr eaLnBrk="1" hangingPunct="1">
              <a:spcBef>
                <a:spcPct val="0"/>
              </a:spcBef>
              <a:buFont typeface="Arial" charset="0"/>
              <a:buChar char="•"/>
              <a:defRPr/>
            </a:pPr>
            <a:r>
              <a:rPr lang="en-US" altLang="en-US" dirty="0"/>
              <a:t> </a:t>
            </a:r>
            <a:r>
              <a:rPr lang="en-US" altLang="en-US" dirty="0" smtClean="0"/>
              <a:t>Application review will start earlier</a:t>
            </a:r>
          </a:p>
          <a:p>
            <a:pPr eaLnBrk="1" hangingPunct="1">
              <a:spcBef>
                <a:spcPct val="0"/>
              </a:spcBef>
              <a:buFont typeface="Arial" charset="0"/>
              <a:buChar char="•"/>
              <a:defRPr/>
            </a:pPr>
            <a:r>
              <a:rPr lang="en-US" altLang="en-US" dirty="0"/>
              <a:t> </a:t>
            </a:r>
            <a:r>
              <a:rPr lang="en-US" altLang="en-US" dirty="0" smtClean="0"/>
              <a:t>Funding </a:t>
            </a:r>
            <a:r>
              <a:rPr lang="en-US" altLang="en-US" dirty="0"/>
              <a:t>d</a:t>
            </a:r>
            <a:r>
              <a:rPr lang="en-US" altLang="en-US" dirty="0" smtClean="0"/>
              <a:t>ecisions will come sooner and faster</a:t>
            </a: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  <a:defRPr/>
            </a:pPr>
            <a:endParaRPr lang="en-US" altLang="en-US" dirty="0" smtClean="0"/>
          </a:p>
          <a:p>
            <a:pPr eaLnBrk="1" hangingPunct="1">
              <a:spcBef>
                <a:spcPct val="0"/>
              </a:spcBef>
              <a:buFont typeface="Arial" charset="0"/>
              <a:buChar char="•"/>
              <a:defRPr/>
            </a:pPr>
            <a:endParaRPr lang="en-US" altLang="en-US" dirty="0" smtClean="0"/>
          </a:p>
        </p:txBody>
      </p:sp>
      <p:sp>
        <p:nvSpPr>
          <p:cNvPr id="9219" name="Text Placeholder 2"/>
          <p:cNvSpPr>
            <a:spLocks noGrp="1"/>
          </p:cNvSpPr>
          <p:nvPr>
            <p:ph type="body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Opening Remarks</a:t>
            </a:r>
          </a:p>
        </p:txBody>
      </p:sp>
      <p:sp>
        <p:nvSpPr>
          <p:cNvPr id="9220" name="Title 3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/>
              <a:t>How FY 2017 Will </a:t>
            </a:r>
            <a:r>
              <a:rPr lang="en-US" altLang="en-US" dirty="0"/>
              <a:t>B</a:t>
            </a:r>
            <a:r>
              <a:rPr lang="en-US" altLang="en-US" dirty="0" smtClean="0"/>
              <a:t>e </a:t>
            </a:r>
            <a:r>
              <a:rPr lang="en-US" altLang="en-US" dirty="0"/>
              <a:t>A</a:t>
            </a:r>
            <a:r>
              <a:rPr lang="en-US" altLang="en-US" dirty="0" smtClean="0"/>
              <a:t> Better </a:t>
            </a:r>
            <a:r>
              <a:rPr lang="en-US" altLang="en-US" dirty="0"/>
              <a:t>E</a:t>
            </a:r>
            <a:r>
              <a:rPr lang="en-US" altLang="en-US" dirty="0" smtClean="0"/>
              <a:t>xperience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eaLnBrk="1" fontAlgn="auto" hangingPunct="1">
              <a:defRPr/>
            </a:pPr>
            <a:r>
              <a:rPr lang="en-US" dirty="0"/>
              <a:t>Portal and EPC demo and benefits</a:t>
            </a:r>
          </a:p>
          <a:p>
            <a:pPr eaLnBrk="1" fontAlgn="auto" hangingPunct="1">
              <a:defRPr/>
            </a:pPr>
            <a:r>
              <a:rPr lang="en-US" dirty="0"/>
              <a:t>Direct BEAR payment to applicants process</a:t>
            </a:r>
          </a:p>
          <a:p>
            <a:pPr eaLnBrk="1" fontAlgn="auto" hangingPunct="1">
              <a:defRPr/>
            </a:pPr>
            <a:r>
              <a:rPr lang="en-US" dirty="0"/>
              <a:t>How to prepare for audits and what you need</a:t>
            </a:r>
          </a:p>
          <a:p>
            <a:pPr eaLnBrk="1" fontAlgn="auto" hangingPunct="1">
              <a:defRPr/>
            </a:pPr>
            <a:r>
              <a:rPr lang="en-US" dirty="0" smtClean="0"/>
              <a:t>Fiber </a:t>
            </a:r>
            <a:r>
              <a:rPr lang="en-US" dirty="0"/>
              <a:t>basics and rules you must know</a:t>
            </a:r>
          </a:p>
          <a:p>
            <a:pPr marL="0" indent="0" eaLnBrk="1" fontAlgn="auto" hangingPunct="1">
              <a:buFont typeface="Arial" pitchFamily="34" charset="0"/>
              <a:buNone/>
              <a:defRPr/>
            </a:pPr>
            <a:endParaRPr lang="en-US" dirty="0"/>
          </a:p>
          <a:p>
            <a:pPr marL="0" indent="0" eaLnBrk="1" fontAlgn="auto" hangingPunct="1">
              <a:buFont typeface="Arial" pitchFamily="34" charset="0"/>
              <a:buNone/>
              <a:defRPr/>
            </a:pPr>
            <a:endParaRPr lang="en-US" dirty="0"/>
          </a:p>
        </p:txBody>
      </p:sp>
      <p:sp>
        <p:nvSpPr>
          <p:cNvPr id="11267" name="Text Placeholder 2"/>
          <p:cNvSpPr>
            <a:spLocks noGrp="1"/>
          </p:cNvSpPr>
          <p:nvPr>
            <p:ph type="body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Opening Remarks</a:t>
            </a:r>
          </a:p>
        </p:txBody>
      </p:sp>
      <p:sp>
        <p:nvSpPr>
          <p:cNvPr id="11268" name="Title 3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mtClean="0"/>
              <a:t>Training Agenda Highlights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57200" y="1676400"/>
            <a:ext cx="8229600" cy="4343400"/>
          </a:xfrm>
        </p:spPr>
        <p:txBody>
          <a:bodyPr/>
          <a:lstStyle/>
          <a:p>
            <a:pPr eaLnBrk="1" fontAlgn="auto" hangingPunct="1">
              <a:defRPr/>
            </a:pPr>
            <a:r>
              <a:rPr lang="en-US" sz="2400" dirty="0" smtClean="0"/>
              <a:t>Partnering for Success</a:t>
            </a:r>
          </a:p>
          <a:p>
            <a:pPr lvl="1" eaLnBrk="1" fontAlgn="auto" hangingPunct="1">
              <a:defRPr/>
            </a:pPr>
            <a:r>
              <a:rPr lang="en-US" sz="2400" dirty="0" smtClean="0"/>
              <a:t>You are a part of the solution</a:t>
            </a:r>
          </a:p>
          <a:p>
            <a:pPr lvl="1" eaLnBrk="1" fontAlgn="auto" hangingPunct="1">
              <a:defRPr/>
            </a:pPr>
            <a:r>
              <a:rPr lang="en-US" sz="2400" dirty="0" smtClean="0"/>
              <a:t>You define success</a:t>
            </a:r>
          </a:p>
          <a:p>
            <a:pPr eaLnBrk="1" fontAlgn="auto" hangingPunct="1">
              <a:defRPr/>
            </a:pPr>
            <a:r>
              <a:rPr lang="en-US" sz="2400" dirty="0" smtClean="0"/>
              <a:t>We are here to help</a:t>
            </a:r>
          </a:p>
          <a:p>
            <a:pPr lvl="1" eaLnBrk="1" fontAlgn="auto" hangingPunct="1">
              <a:defRPr/>
            </a:pPr>
            <a:r>
              <a:rPr lang="en-US" sz="2400" dirty="0" smtClean="0"/>
              <a:t>Outreach and education</a:t>
            </a:r>
          </a:p>
          <a:p>
            <a:pPr lvl="1" eaLnBrk="1" fontAlgn="auto" hangingPunct="1">
              <a:defRPr/>
            </a:pPr>
            <a:r>
              <a:rPr lang="en-US" sz="2400" dirty="0" smtClean="0"/>
              <a:t>Act on your input</a:t>
            </a:r>
          </a:p>
          <a:p>
            <a:pPr eaLnBrk="1" fontAlgn="auto" hangingPunct="1">
              <a:defRPr/>
            </a:pPr>
            <a:r>
              <a:rPr lang="en-US" sz="2400" dirty="0" smtClean="0"/>
              <a:t>Benefits</a:t>
            </a:r>
          </a:p>
          <a:p>
            <a:pPr lvl="1" eaLnBrk="1" fontAlgn="auto" hangingPunct="1">
              <a:defRPr/>
            </a:pPr>
            <a:r>
              <a:rPr lang="en-US" sz="2400" dirty="0" smtClean="0"/>
              <a:t>Better solutions</a:t>
            </a:r>
          </a:p>
          <a:p>
            <a:pPr lvl="1" eaLnBrk="1" fontAlgn="auto" hangingPunct="1">
              <a:defRPr/>
            </a:pPr>
            <a:r>
              <a:rPr lang="en-US" sz="2400" dirty="0" smtClean="0"/>
              <a:t>Successful process changes</a:t>
            </a:r>
          </a:p>
          <a:p>
            <a:pPr marL="0" indent="0" eaLnBrk="1" fontAlgn="auto" hangingPunct="1">
              <a:buFont typeface="Arial" pitchFamily="34" charset="0"/>
              <a:buNone/>
              <a:defRPr/>
            </a:pPr>
            <a:endParaRPr lang="en-US" dirty="0" smtClean="0"/>
          </a:p>
          <a:p>
            <a:pPr marL="0" indent="0" eaLnBrk="1" fontAlgn="auto" hangingPunct="1">
              <a:buFont typeface="Arial" pitchFamily="34" charset="0"/>
              <a:buNone/>
              <a:defRPr/>
            </a:pPr>
            <a:endParaRPr lang="en-US" dirty="0" smtClean="0"/>
          </a:p>
        </p:txBody>
      </p:sp>
      <p:sp>
        <p:nvSpPr>
          <p:cNvPr id="12291" name="Text Placeholder 5"/>
          <p:cNvSpPr>
            <a:spLocks noGrp="1"/>
          </p:cNvSpPr>
          <p:nvPr>
            <p:ph type="body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Opening Remarks</a:t>
            </a:r>
          </a:p>
        </p:txBody>
      </p:sp>
      <p:sp>
        <p:nvSpPr>
          <p:cNvPr id="12292" name="Title 3"/>
          <p:cNvSpPr>
            <a:spLocks noGrp="1"/>
          </p:cNvSpPr>
          <p:nvPr>
            <p:ph type="title"/>
          </p:nvPr>
        </p:nvSpPr>
        <p:spPr bwMode="auto">
          <a:xfrm>
            <a:off x="457200" y="10668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mtClean="0"/>
              <a:t>Training Themes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Placeholder 5"/>
          <p:cNvSpPr>
            <a:spLocks noGrp="1"/>
          </p:cNvSpPr>
          <p:nvPr>
            <p:ph type="body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Opening Remarks</a:t>
            </a:r>
          </a:p>
        </p:txBody>
      </p:sp>
      <p:sp>
        <p:nvSpPr>
          <p:cNvPr id="13315" name="Title 3"/>
          <p:cNvSpPr>
            <a:spLocks noGrp="1"/>
          </p:cNvSpPr>
          <p:nvPr>
            <p:ph type="title"/>
          </p:nvPr>
        </p:nvSpPr>
        <p:spPr bwMode="auto">
          <a:xfrm>
            <a:off x="0" y="2819400"/>
            <a:ext cx="91440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altLang="en-US" sz="7200" smtClean="0"/>
              <a:t>QUESTIONS?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6029</TotalTime>
  <Words>285</Words>
  <Application>Microsoft Office PowerPoint</Application>
  <PresentationFormat>On-screen Show (4:3)</PresentationFormat>
  <Paragraphs>72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Opening Remarks</vt:lpstr>
      <vt:lpstr>Who is Craig Davis?</vt:lpstr>
      <vt:lpstr>FY 2016 Was Very Challenging  </vt:lpstr>
      <vt:lpstr>Thank You For Your </vt:lpstr>
      <vt:lpstr>FY 2016 Results</vt:lpstr>
      <vt:lpstr>How FY 2017 Will Be A Better Experience</vt:lpstr>
      <vt:lpstr>Training Agenda Highlights</vt:lpstr>
      <vt:lpstr>Training Themes</vt:lpstr>
      <vt:lpstr>QUESTIONS?</vt:lpstr>
      <vt:lpstr>Thank you!</vt:lpstr>
    </vt:vector>
  </TitlesOfParts>
  <Company>USAC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Abby Hills</dc:creator>
  <cp:lastModifiedBy>Suzie Casal</cp:lastModifiedBy>
  <cp:revision>54</cp:revision>
  <cp:lastPrinted>2016-09-23T15:33:01Z</cp:lastPrinted>
  <dcterms:created xsi:type="dcterms:W3CDTF">2015-08-13T11:49:36Z</dcterms:created>
  <dcterms:modified xsi:type="dcterms:W3CDTF">2016-10-24T19:19:11Z</dcterms:modified>
</cp:coreProperties>
</file>