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70" r:id="rId6"/>
    <p:sldId id="277" r:id="rId7"/>
    <p:sldId id="278" r:id="rId8"/>
    <p:sldId id="293" r:id="rId9"/>
    <p:sldId id="294" r:id="rId10"/>
    <p:sldId id="295" r:id="rId11"/>
    <p:sldId id="296" r:id="rId12"/>
    <p:sldId id="302" r:id="rId13"/>
    <p:sldId id="297" r:id="rId14"/>
    <p:sldId id="298" r:id="rId15"/>
    <p:sldId id="299" r:id="rId16"/>
    <p:sldId id="300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D00"/>
    <a:srgbClr val="0062FF"/>
    <a:srgbClr val="358CFF"/>
    <a:srgbClr val="2515A8"/>
    <a:srgbClr val="89BAF4"/>
    <a:srgbClr val="296DFF"/>
    <a:srgbClr val="0064CA"/>
    <a:srgbClr val="0075FF"/>
    <a:srgbClr val="0051FF"/>
    <a:srgbClr val="006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2"/>
    <p:restoredTop sz="94687"/>
  </p:normalViewPr>
  <p:slideViewPr>
    <p:cSldViewPr snapToGrid="0" snapToObjects="1">
      <p:cViewPr varScale="1">
        <p:scale>
          <a:sx n="89" d="100"/>
          <a:sy n="89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97B4-5E66-D945-9A97-87D2D53F2C1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65F5-2E24-1C41-B2B4-6DE93046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7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4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1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30740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8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64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"/>
          <a:stretch/>
        </p:blipFill>
        <p:spPr>
          <a:xfrm>
            <a:off x="0" y="70936"/>
            <a:ext cx="12192000" cy="68906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4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MEET OUR TEAM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MAP 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1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176272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0656"/>
            <a:ext cx="3477958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717982"/>
            <a:ext cx="347882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0656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22682" y="717982"/>
            <a:ext cx="3466631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7372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37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97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 FOR TITLE OF IMAGE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0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2700"/>
            <a:ext cx="12192000" cy="6845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2700" y="12700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29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25"/>
          <a:stretch/>
        </p:blipFill>
        <p:spPr>
          <a:xfrm>
            <a:off x="3322" y="70934"/>
            <a:ext cx="12285659" cy="74393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66618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246293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2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7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/>
          <a:stretch/>
        </p:blipFill>
        <p:spPr>
          <a:xfrm>
            <a:off x="-96981" y="70932"/>
            <a:ext cx="12346198" cy="7010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352774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832449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4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9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"/>
          <a:stretch/>
        </p:blipFill>
        <p:spPr>
          <a:xfrm>
            <a:off x="-121921" y="70936"/>
            <a:ext cx="12287131" cy="69549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379035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858710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18559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 </a:t>
            </a:r>
            <a:r>
              <a:rPr lang="en-US" dirty="0" smtClean="0">
                <a:latin typeface="SourceSansPro-Light"/>
                <a:cs typeface="SourceSansPro-Light"/>
              </a:rPr>
              <a:t>Private and Confidential</a:t>
            </a: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3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8" r:id="rId8"/>
    <p:sldLayoutId id="2147483650" r:id="rId9"/>
    <p:sldLayoutId id="2147483665" r:id="rId10"/>
    <p:sldLayoutId id="2147483697" r:id="rId11"/>
    <p:sldLayoutId id="2147483667" r:id="rId12"/>
    <p:sldLayoutId id="2147483651" r:id="rId13"/>
    <p:sldLayoutId id="2147483678" r:id="rId14"/>
    <p:sldLayoutId id="2147483666" r:id="rId15"/>
    <p:sldLayoutId id="2147483677" r:id="rId16"/>
    <p:sldLayoutId id="2147483652" r:id="rId17"/>
    <p:sldLayoutId id="2147483688" r:id="rId18"/>
    <p:sldLayoutId id="2147483674" r:id="rId19"/>
    <p:sldLayoutId id="2147483675" r:id="rId20"/>
    <p:sldLayoutId id="2147483676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7924" y="963399"/>
            <a:ext cx="9770076" cy="2387600"/>
          </a:xfrm>
        </p:spPr>
        <p:txBody>
          <a:bodyPr/>
          <a:lstStyle/>
          <a:p>
            <a:r>
              <a:rPr lang="en-US" dirty="0" smtClean="0"/>
              <a:t>Data Tools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Service Provider Training I July 25,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Commitments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One </a:t>
            </a:r>
            <a:r>
              <a:rPr lang="en-US" sz="3200" dirty="0"/>
              <a:t>tool with three </a:t>
            </a:r>
            <a:r>
              <a:rPr lang="en-US" sz="3200" dirty="0" smtClean="0"/>
              <a:t>options:   1998-2015</a:t>
            </a:r>
            <a:r>
              <a:rPr lang="en-US" sz="3200" dirty="0"/>
              <a:t>, 2016, </a:t>
            </a:r>
            <a:r>
              <a:rPr lang="en-US" sz="3200" dirty="0" smtClean="0"/>
              <a:t>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tool is organized by Congressional </a:t>
            </a:r>
            <a:r>
              <a:rPr lang="en-US" sz="3200" dirty="0" smtClean="0"/>
              <a:t>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Commitments </a:t>
            </a:r>
            <a:r>
              <a:rPr lang="en-US" sz="3200" dirty="0"/>
              <a:t>that have not been through a PIA wave (e.g., the new FRN created when the old one is split) will not show up in this tool. However, changes to the commitment amounts post-commitment will show up in this tool.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6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Commitments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Each funding year main page features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wave numbers for all regular (PIA) 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National-level </a:t>
            </a:r>
            <a:r>
              <a:rPr lang="en-US" dirty="0"/>
              <a:t>statistics for that funding year – quick facts, analysis by applicant type, analysis by service type and discount band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Total </a:t>
            </a:r>
            <a:r>
              <a:rPr lang="en-US" dirty="0"/>
              <a:t>funding for each state in that </a:t>
            </a:r>
            <a:r>
              <a:rPr lang="en-US" dirty="0" smtClean="0"/>
              <a:t>wave along with name</a:t>
            </a:r>
            <a:r>
              <a:rPr lang="en-US" dirty="0"/>
              <a:t>, address, service type, discount %, committed </a:t>
            </a:r>
            <a:r>
              <a:rPr lang="en-US" dirty="0" smtClean="0"/>
              <a:t>amount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etails </a:t>
            </a:r>
            <a:r>
              <a:rPr lang="en-US" dirty="0"/>
              <a:t>for all applicants in one state: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the Excel logo on any page to download the information for that page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1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FRN Status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Separate </a:t>
            </a:r>
            <a:r>
              <a:rPr lang="en-US" sz="3200" dirty="0"/>
              <a:t>tools for: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FRN </a:t>
            </a:r>
            <a:r>
              <a:rPr lang="en-US" sz="2800" dirty="0"/>
              <a:t>Status tool – FY2016 and later funding years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Data </a:t>
            </a:r>
            <a:r>
              <a:rPr lang="en-US" sz="2800" dirty="0"/>
              <a:t>Retrieval Tool (DRT) – FY2015 and earlier funding years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Data </a:t>
            </a:r>
            <a:r>
              <a:rPr lang="en-US" sz="2800" dirty="0"/>
              <a:t>are organized by FRN, from multiple forms and requests, through the life of the FRN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8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FRN Status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Limit </a:t>
            </a:r>
            <a:r>
              <a:rPr lang="en-US" sz="2800" dirty="0"/>
              <a:t>search by funding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Can also limit by state, consultant registration number (CRN) or SPIN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Can further limit by service type(s) and applicant type(s),  FCC Form 471 number, FRN, wave number, appeal wave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Two report options – </a:t>
            </a:r>
            <a:r>
              <a:rPr lang="en-US" sz="2800"/>
              <a:t>Standard </a:t>
            </a:r>
            <a:r>
              <a:rPr lang="en-US" sz="2800" smtClean="0"/>
              <a:t>and </a:t>
            </a:r>
            <a:r>
              <a:rPr lang="en-US" sz="2800" dirty="0"/>
              <a:t>Select Data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Standard has 18 preset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Select Data Points allows multiple options to be selected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3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In this </a:t>
            </a:r>
            <a:r>
              <a:rPr lang="en-US" sz="3200" dirty="0" smtClean="0"/>
              <a:t>session you </a:t>
            </a:r>
            <a:r>
              <a:rPr lang="en-US" sz="3200" dirty="0"/>
              <a:t>will learn:</a:t>
            </a:r>
          </a:p>
          <a:p>
            <a:r>
              <a:rPr lang="en-US" sz="3200" dirty="0" smtClean="0"/>
              <a:t>About </a:t>
            </a:r>
            <a:r>
              <a:rPr lang="en-US" sz="3200" dirty="0"/>
              <a:t>the universe of online tools and how to navigate them </a:t>
            </a:r>
          </a:p>
          <a:p>
            <a:r>
              <a:rPr lang="en-US" sz="3200" dirty="0" smtClean="0"/>
              <a:t>How </a:t>
            </a:r>
            <a:r>
              <a:rPr lang="en-US" sz="3200" dirty="0"/>
              <a:t>to find available FCC Forms 470 and RFPs to bid on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nformation </a:t>
            </a:r>
            <a:r>
              <a:rPr lang="en-US" sz="3200" dirty="0"/>
              <a:t>that may be important to invoicing or other </a:t>
            </a:r>
            <a:r>
              <a:rPr lang="en-US" sz="3200" dirty="0" smtClean="0"/>
              <a:t>tasks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1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Tools </a:t>
            </a:r>
            <a:r>
              <a:rPr lang="en-US" sz="2800" dirty="0"/>
              <a:t>Available for SPINs and BENs, 470s, 471, Search Commitments, FRN life cycle (DRT and FST)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Available </a:t>
            </a:r>
            <a:r>
              <a:rPr lang="en-US" sz="2800" dirty="0"/>
              <a:t>on USAC website, although some tools are in the </a:t>
            </a:r>
            <a:r>
              <a:rPr lang="en-US" sz="2800" dirty="0" err="1"/>
              <a:t>E-rate</a:t>
            </a:r>
            <a:r>
              <a:rPr lang="en-US" sz="2800" dirty="0"/>
              <a:t> Productivity Center (EPC</a:t>
            </a:r>
            <a:r>
              <a:rPr lang="en-US" sz="28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Most </a:t>
            </a:r>
            <a:r>
              <a:rPr lang="en-US" sz="2800" dirty="0"/>
              <a:t>tools have user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Posted </a:t>
            </a:r>
            <a:r>
              <a:rPr lang="en-US" sz="2800" dirty="0"/>
              <a:t>information is delayed by a day (posted in EPC today, appears in USAC tools tomorrow)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Service </a:t>
            </a:r>
            <a:r>
              <a:rPr lang="en-US" sz="2800" dirty="0"/>
              <a:t>providers that bring their laptops can follow along when we demo the tools online.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5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SPINs and BENs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Service </a:t>
            </a:r>
            <a:r>
              <a:rPr lang="en-US" sz="3200" dirty="0"/>
              <a:t>Provider Download </a:t>
            </a:r>
            <a:r>
              <a:rPr lang="en-US" sz="3200" dirty="0" smtClean="0"/>
              <a:t>tool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Search </a:t>
            </a:r>
            <a:r>
              <a:rPr lang="en-US" sz="2400" dirty="0"/>
              <a:t>by full or partial name, SPIN, status (active or closed), city, state, ZIP </a:t>
            </a:r>
            <a:r>
              <a:rPr lang="en-US" sz="2400" dirty="0" smtClean="0"/>
              <a:t>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Eight </a:t>
            </a:r>
            <a:r>
              <a:rPr lang="en-US" sz="2400" dirty="0"/>
              <a:t>fields returned in an HTML table, with Excel download </a:t>
            </a:r>
            <a:r>
              <a:rPr lang="en-US" sz="2400" dirty="0" smtClean="0"/>
              <a:t>option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SPIN </a:t>
            </a:r>
            <a:r>
              <a:rPr lang="en-US" sz="2400" dirty="0"/>
              <a:t>is an active link to summary information for that service provider, with Excel download </a:t>
            </a:r>
            <a:r>
              <a:rPr lang="en-US" sz="2400" dirty="0" smtClean="0"/>
              <a:t>option</a:t>
            </a:r>
          </a:p>
          <a:p>
            <a:pPr marL="742950" indent="-457200"/>
            <a:r>
              <a:rPr lang="en-US" sz="3200" dirty="0" smtClean="0"/>
              <a:t>Entity Download tool</a:t>
            </a:r>
          </a:p>
          <a:p>
            <a:pPr lvl="1"/>
            <a:r>
              <a:rPr lang="en-US" sz="2400" dirty="0" smtClean="0"/>
              <a:t>Search </a:t>
            </a:r>
            <a:r>
              <a:rPr lang="en-US" sz="2400" dirty="0"/>
              <a:t>by state </a:t>
            </a:r>
            <a:r>
              <a:rPr lang="en-US" sz="2400" dirty="0" smtClean="0"/>
              <a:t>only</a:t>
            </a:r>
          </a:p>
          <a:p>
            <a:pPr lvl="1"/>
            <a:r>
              <a:rPr lang="en-US" sz="2400" dirty="0" smtClean="0"/>
              <a:t>Report </a:t>
            </a:r>
            <a:r>
              <a:rPr lang="en-US" sz="2400" dirty="0"/>
              <a:t>opens in </a:t>
            </a:r>
            <a:r>
              <a:rPr lang="en-US" sz="2400" dirty="0" smtClean="0"/>
              <a:t>Excel</a:t>
            </a:r>
          </a:p>
          <a:p>
            <a:pPr lvl="1"/>
            <a:r>
              <a:rPr lang="en-US" sz="2400" dirty="0" smtClean="0"/>
              <a:t>Two </a:t>
            </a:r>
            <a:r>
              <a:rPr lang="en-US" sz="2400" dirty="0"/>
              <a:t>tabs – Entities and Annexes</a:t>
            </a:r>
          </a:p>
          <a:p>
            <a:pPr marL="742950" indent="-45720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4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FCC Forms 470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Separate </a:t>
            </a:r>
            <a:r>
              <a:rPr lang="en-US" sz="3200" dirty="0"/>
              <a:t>tools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View </a:t>
            </a:r>
            <a:r>
              <a:rPr lang="en-US" sz="2800" dirty="0"/>
              <a:t>an FCC Form 470 (FY2016 and later funding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Download </a:t>
            </a:r>
            <a:r>
              <a:rPr lang="en-US" sz="2800" dirty="0"/>
              <a:t>FCC Form 470 Information (FY2016 and later funding years</a:t>
            </a:r>
            <a:r>
              <a:rPr lang="en-US" sz="2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View </a:t>
            </a:r>
            <a:r>
              <a:rPr lang="en-US" sz="2800" dirty="0"/>
              <a:t>a single form for FY2015 and earlier funding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Download </a:t>
            </a:r>
            <a:r>
              <a:rPr lang="en-US" sz="2800" dirty="0"/>
              <a:t>information for FY2015 and 2014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6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an FCC Form 470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Limit </a:t>
            </a:r>
            <a:r>
              <a:rPr lang="en-US" sz="2800" dirty="0"/>
              <a:t>search by posting dates (limited to 30-day range)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Can </a:t>
            </a:r>
            <a:r>
              <a:rPr lang="en-US" sz="2800" dirty="0"/>
              <a:t>limit by one, some, or all: applicant type, state, service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</a:t>
            </a:r>
            <a:r>
              <a:rPr lang="en-US" sz="2800" dirty="0" smtClean="0"/>
              <a:t>xport </a:t>
            </a:r>
            <a:r>
              <a:rPr lang="en-US" sz="2800" dirty="0"/>
              <a:t>results as HTML or XLS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HTML </a:t>
            </a:r>
            <a:r>
              <a:rPr lang="en-US" sz="2800" dirty="0"/>
              <a:t>shows up at bottom of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XLS </a:t>
            </a:r>
            <a:r>
              <a:rPr lang="en-US" sz="2800" dirty="0"/>
              <a:t>shows up as a separate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Results </a:t>
            </a:r>
            <a:r>
              <a:rPr lang="en-US" sz="2800" dirty="0"/>
              <a:t>contain active links to FCC Form 470 and all associated RFP documents, even those posted after FCC Form 470 is certified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9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FCC Form 470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Limit </a:t>
            </a:r>
            <a:r>
              <a:rPr lang="en-US" sz="3200" dirty="0"/>
              <a:t>search by posting dates, applicant type(s), applicant state(s), service type(s)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For </a:t>
            </a:r>
            <a:r>
              <a:rPr lang="en-US" sz="2800" dirty="0"/>
              <a:t>HTML and CSV formats, specify detail report, consultant data, or consortium entities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For </a:t>
            </a:r>
            <a:r>
              <a:rPr lang="en-US" sz="2800" dirty="0"/>
              <a:t>XLS format, detail report, consultant data, and consortium entities are in different tabs in the same workbook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8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FCC Form 470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“Current</a:t>
            </a:r>
            <a:r>
              <a:rPr lang="en-US" sz="3200" dirty="0"/>
              <a:t>” form type will </a:t>
            </a:r>
            <a:r>
              <a:rPr lang="en-US" sz="3200" dirty="0" smtClean="0"/>
              <a:t>include approved corrections and RFP documents posted after the form was certified</a:t>
            </a:r>
            <a:endParaRPr lang="en-US" sz="32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Export results as HTML, XLS, or CSV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HTML shows up at bottom of page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XLS and CSV show up as separate files with three tabs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9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FCC Forms 471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64213"/>
            <a:ext cx="9898602" cy="4112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Separate </a:t>
            </a:r>
            <a:r>
              <a:rPr lang="en-US" sz="2800" dirty="0"/>
              <a:t>tools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View/Download </a:t>
            </a:r>
            <a:r>
              <a:rPr lang="en-US" sz="2800" dirty="0"/>
              <a:t>FCC Forms 471 (FY2016 and later funding </a:t>
            </a:r>
            <a:r>
              <a:rPr lang="en-US" sz="2800" dirty="0" smtClean="0"/>
              <a:t>years), single </a:t>
            </a:r>
            <a:r>
              <a:rPr lang="en-US" sz="2800" dirty="0"/>
              <a:t>form for </a:t>
            </a:r>
            <a:r>
              <a:rPr lang="en-US" sz="2800" dirty="0" smtClean="0"/>
              <a:t>FY2014-15 and </a:t>
            </a:r>
            <a:r>
              <a:rPr lang="en-US" sz="2800" dirty="0"/>
              <a:t>earlier funding </a:t>
            </a:r>
            <a:r>
              <a:rPr lang="en-US" sz="2800" dirty="0" smtClean="0"/>
              <a:t>years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View and download </a:t>
            </a:r>
            <a:r>
              <a:rPr lang="en-US" sz="2800" dirty="0"/>
              <a:t>the status of forms from FY2015 and earlier funding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Limit </a:t>
            </a:r>
            <a:r>
              <a:rPr lang="en-US" sz="2800" dirty="0"/>
              <a:t>search funding year, state, and version (Original or Current)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Results </a:t>
            </a:r>
            <a:r>
              <a:rPr lang="en-US" sz="2800" dirty="0"/>
              <a:t>returned in XLS format with seven tabs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Form </a:t>
            </a:r>
            <a:r>
              <a:rPr lang="en-US" sz="2800" dirty="0"/>
              <a:t>number in Basic Information tab links to PDF version of form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15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SAC Enterprise Document" ma:contentTypeID="0x0101004F25059A2FD2E44CA82C12FB36364AB800D41A34AE52609144B24A31AC9454431E" ma:contentTypeVersion="18" ma:contentTypeDescription="" ma:contentTypeScope="" ma:versionID="03002cba24d47dbe95f22d5d6d2b5a28">
  <xsd:schema xmlns:xsd="http://www.w3.org/2001/XMLSchema" xmlns:xs="http://www.w3.org/2001/XMLSchema" xmlns:p="http://schemas.microsoft.com/office/2006/metadata/properties" xmlns:ns1="http://schemas.microsoft.com/sharepoint/v3" xmlns:ns2="f92b86cd-f024-403d-a7f3-8158e59dc517" xmlns:ns3="341b754e-9596-4891-8438-3e5799c132b5" targetNamespace="http://schemas.microsoft.com/office/2006/metadata/properties" ma:root="true" ma:fieldsID="ae2dfaa4a53b553c1adcf494c2155c96" ns1:_="" ns2:_="" ns3:_="">
    <xsd:import namespace="http://schemas.microsoft.com/sharepoint/v3"/>
    <xsd:import namespace="f92b86cd-f024-403d-a7f3-8158e59dc517"/>
    <xsd:import namespace="341b754e-9596-4891-8438-3e5799c132b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USAC_x0020_Owner" minOccurs="0"/>
                <xsd:element ref="ns3:Category" minOccurs="0"/>
                <xsd:element ref="ns3:Title_x0020_Link" minOccurs="0"/>
                <xsd:element ref="ns2:o07378bbffa846c09a9b1d9f3abdba1c" minOccurs="0"/>
                <xsd:element ref="ns2:TaxCatchAll" minOccurs="0"/>
                <xsd:element ref="ns2:TaxCatchAllLabel" minOccurs="0"/>
                <xsd:element ref="ns2:m6d606354f5a4ddbb8befc4b62d12090" minOccurs="0"/>
                <xsd:element ref="ns3:lbd3151dab024ff198661debdc0dd3f9" minOccurs="0"/>
                <xsd:element ref="ns3:I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b86cd-f024-403d-a7f3-8158e59dc517" elementFormDefault="qualified">
    <xsd:import namespace="http://schemas.microsoft.com/office/2006/documentManagement/types"/>
    <xsd:import namespace="http://schemas.microsoft.com/office/infopath/2007/PartnerControls"/>
    <xsd:element name="USAC_x0020_Owner" ma:index="3" nillable="true" ma:displayName="USAC Owner" ma:list="UserInfo" ma:SharePointGroup="0" ma:internalName="USAC_x0020_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07378bbffa846c09a9b1d9f3abdba1c" ma:index="9" nillable="true" ma:taxonomy="true" ma:internalName="o07378bbffa846c09a9b1d9f3abdba1c" ma:taxonomyFieldName="Related_x0020_To0" ma:displayName="Related To" ma:default="" ma:fieldId="{807378bb-ffa8-46c0-9a9b-1d9f3abdba1c}" ma:taxonomyMulti="true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a42bac6-dba2-4804-b141-df559627969b}" ma:internalName="TaxCatchAll" ma:showField="CatchAllData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a42bac6-dba2-4804-b141-df559627969b}" ma:internalName="TaxCatchAllLabel" ma:readOnly="true" ma:showField="CatchAllDataLabel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d606354f5a4ddbb8befc4b62d12090" ma:index="14" nillable="true" ma:taxonomy="true" ma:internalName="m6d606354f5a4ddbb8befc4b62d12090" ma:taxonomyFieldName="USAC_x0020_Taxonomy0" ma:displayName="USAC Enterprise Tag" ma:default="" ma:fieldId="{66d60635-4f5a-4ddb-b8be-fc4b62d12090}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b754e-9596-4891-8438-3e5799c132b5" elementFormDefault="qualified">
    <xsd:import namespace="http://schemas.microsoft.com/office/2006/documentManagement/types"/>
    <xsd:import namespace="http://schemas.microsoft.com/office/infopath/2007/PartnerControls"/>
    <xsd:element name="Category" ma:index="6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401k/Roth 401k/Hi-Limit Business Travel"/>
                    <xsd:enumeration value="Contacts"/>
                    <xsd:enumeration value="Dental and Vision Plans"/>
                    <xsd:enumeration value="Emergencies"/>
                    <xsd:enumeration value="Flexible Spending Accounts"/>
                    <xsd:enumeration value="Form"/>
                    <xsd:enumeration value="General"/>
                    <xsd:enumeration value="Helpdesk Policies"/>
                    <xsd:enumeration value="Instructions"/>
                    <xsd:enumeration value="Life Ins/Vol Life Ins/AD&amp;D/Disability"/>
                    <xsd:enumeration value="Medical and Prescription Plans/Other Cigna Programs"/>
                    <xsd:enumeration value="New Hire"/>
                    <xsd:enumeration value="Office Maps"/>
                    <xsd:enumeration value="Product Portfolio"/>
                    <xsd:enumeration value="Remote Access"/>
                    <xsd:enumeration value="Resources"/>
                    <xsd:enumeration value="Voluntary Benefits"/>
                    <xsd:enumeration value="New"/>
                    <xsd:enumeration value="Template"/>
                  </xsd:restriction>
                </xsd:simpleType>
              </xsd:element>
            </xsd:sequence>
          </xsd:extension>
        </xsd:complexContent>
      </xsd:complexType>
    </xsd:element>
    <xsd:element name="Title_x0020_Link" ma:index="8" nillable="true" ma:displayName="Title Link" ma:description="SET BY WORKFLOW. Title linked to document URL" ma:format="Hyperlink" ma:internalName="Titl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bd3151dab024ff198661debdc0dd3f9" ma:index="20" nillable="true" ma:taxonomy="true" ma:internalName="lbd3151dab024ff198661debdc0dd3f9" ma:taxonomyFieldName="Keywords" ma:displayName="Keywords" ma:default="" ma:fieldId="{5bd3151d-ab02-4ff1-9866-1debdc0dd3f9}" ma:taxonomyMulti="true" ma:sspId="301050ec-8736-4c7a-a18b-4ae609820d17" ma:termSetId="11777334-8704-4fcb-9367-480ad9880eb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T_x0020_Category" ma:index="21" nillable="true" ma:displayName="IT Category" ma:format="Dropdown" ma:internalName="IT_x0020_Category">
      <xsd:simpleType>
        <xsd:restriction base="dms:Choice">
          <xsd:enumeration value="Footprints"/>
          <xsd:enumeration value="Jabber"/>
          <xsd:enumeration value="Miscellaneous"/>
          <xsd:enumeration value="Okta"/>
          <xsd:enumeration value="Outlook"/>
          <xsd:enumeration value="Remote Access"/>
          <xsd:enumeration value="ServiceCenter"/>
          <xsd:enumeration value="Telephone"/>
          <xsd:enumeration value="WebEx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301050ec-8736-4c7a-a18b-4ae609820d17" ContentTypeId="0x0101004F25059A2FD2E44CA82C12FB36364AB8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AC_x0020_Owner xmlns="f92b86cd-f024-403d-a7f3-8158e59dc517">
      <UserInfo>
        <DisplayName/>
        <AccountId xsi:nil="true"/>
        <AccountType/>
      </UserInfo>
    </USAC_x0020_Owner>
    <KpiDescription xmlns="http://schemas.microsoft.com/sharepoint/v3" xsi:nil="true"/>
    <o07378bbffa846c09a9b1d9f3abdba1c xmlns="f92b86cd-f024-403d-a7f3-8158e59dc517">
      <Terms xmlns="http://schemas.microsoft.com/office/infopath/2007/PartnerControls"/>
    </o07378bbffa846c09a9b1d9f3abdba1c>
    <Category xmlns="341b754e-9596-4891-8438-3e5799c132b5">
      <Value>Template</Value>
    </Category>
    <TaxCatchAll xmlns="f92b86cd-f024-403d-a7f3-8158e59dc517">
      <Value>43</Value>
    </TaxCatchAll>
    <m6d606354f5a4ddbb8befc4b62d12090 xmlns="f92b86cd-f024-403d-a7f3-8158e59dc5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Look/Feel</TermName>
          <TermId xmlns="http://schemas.microsoft.com/office/infopath/2007/PartnerControls">c8bd387e-0343-4246-a82c-3fe36b64562a</TermId>
        </TermInfo>
      </Terms>
    </m6d606354f5a4ddbb8befc4b62d12090>
    <Title_x0020_Link xmlns="341b754e-9596-4891-8438-3e5799c132b5">
      <Url>https://intranet.usac.org/resources/Documents/USAC%20PPT%20Template%2016-9.pptx</Url>
      <Description>PowerPoint Template 16:9</Description>
    </Title_x0020_Link>
    <lbd3151dab024ff198661debdc0dd3f9 xmlns="341b754e-9596-4891-8438-3e5799c132b5">
      <Terms xmlns="http://schemas.microsoft.com/office/infopath/2007/PartnerControls"/>
    </lbd3151dab024ff198661debdc0dd3f9>
    <IT_x0020_Category xmlns="341b754e-9596-4891-8438-3e5799c132b5" xsi:nil="true"/>
  </documentManagement>
</p:properties>
</file>

<file path=customXml/itemProps1.xml><?xml version="1.0" encoding="utf-8"?>
<ds:datastoreItem xmlns:ds="http://schemas.openxmlformats.org/officeDocument/2006/customXml" ds:itemID="{2C6FC9AD-BB00-4021-A723-CF1548239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2b86cd-f024-403d-a7f3-8158e59dc517"/>
    <ds:schemaRef ds:uri="341b754e-9596-4891-8438-3e5799c13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E661AA-9F2B-4284-98EF-DA82CDCE64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696A7-BE03-41D9-A507-5A275470EDB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53BAF0C-A349-4928-A4F0-F810B32962F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  <ds:schemaRef ds:uri="341b754e-9596-4891-8438-3e5799c132b5"/>
    <ds:schemaRef ds:uri="f92b86cd-f024-403d-a7f3-8158e59dc5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6570</TotalTime>
  <Words>793</Words>
  <Application>Microsoft Office PowerPoint</Application>
  <PresentationFormat>Widescreen</PresentationFormat>
  <Paragraphs>88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LucidaGrande</vt:lpstr>
      <vt:lpstr>Source Sans Pro</vt:lpstr>
      <vt:lpstr>SourceSansPro-Light</vt:lpstr>
      <vt:lpstr>Wingdings</vt:lpstr>
      <vt:lpstr>Office Theme</vt:lpstr>
      <vt:lpstr>Data Tools</vt:lpstr>
      <vt:lpstr>Welcome</vt:lpstr>
      <vt:lpstr>About the Tools</vt:lpstr>
      <vt:lpstr>Tools for SPINs and BENs</vt:lpstr>
      <vt:lpstr>Find FCC Forms 470</vt:lpstr>
      <vt:lpstr>View an FCC Form 470</vt:lpstr>
      <vt:lpstr>Download FCC Form 470 </vt:lpstr>
      <vt:lpstr>Download FCC Form 470</vt:lpstr>
      <vt:lpstr>Find FCC Forms 471</vt:lpstr>
      <vt:lpstr>Search Commitments</vt:lpstr>
      <vt:lpstr>Search Commitments</vt:lpstr>
      <vt:lpstr>FRN Status Tool</vt:lpstr>
      <vt:lpstr>FRN Status Tool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16:9</dc:title>
  <dc:creator>laura.carollo@usac.org</dc:creator>
  <cp:lastModifiedBy>Ginna Melendez</cp:lastModifiedBy>
  <cp:revision>97</cp:revision>
  <dcterms:created xsi:type="dcterms:W3CDTF">2016-08-11T17:43:36Z</dcterms:created>
  <dcterms:modified xsi:type="dcterms:W3CDTF">2017-08-07T14:23:33Z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0x0101004F25059A2FD2E44CA82C12FB36364AB800D41A34AE52609144B24A31AC9454431E</vt:lpwstr>
  </property>
  <property fmtid="{D5CDD505-2E9C-101B-9397-08002B2CF9AE}" pid="3" name="WorkflowChangePath">
    <vt:lpwstr>576b3ff4-4379-49bd-ac91-454412f9eafc,2;</vt:lpwstr>
  </property>
  <property fmtid="{D5CDD505-2E9C-101B-9397-08002B2CF9AE}" pid="4" name="Related_x0020_To0">
    <vt:lpwstr/>
  </property>
  <property fmtid="{D5CDD505-2E9C-101B-9397-08002B2CF9AE}" pid="5" name="USAC_x0020_Taxonomy0">
    <vt:lpwstr>43;#Look/Feel|c8bd387e-0343-4246-a82c-3fe36b64562a</vt:lpwstr>
  </property>
  <property fmtid="{D5CDD505-2E9C-101B-9397-08002B2CF9AE}" pid="6" name="Related To0">
    <vt:lpwstr/>
  </property>
  <property fmtid="{D5CDD505-2E9C-101B-9397-08002B2CF9AE}" pid="7" name="USAC Taxonomy0">
    <vt:lpwstr>43</vt:lpwstr>
  </property>
</Properties>
</file>