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70" r:id="rId5"/>
    <p:sldId id="277" r:id="rId6"/>
    <p:sldId id="368" r:id="rId7"/>
    <p:sldId id="405" r:id="rId8"/>
    <p:sldId id="364" r:id="rId9"/>
    <p:sldId id="365" r:id="rId10"/>
    <p:sldId id="366" r:id="rId11"/>
    <p:sldId id="369" r:id="rId12"/>
    <p:sldId id="367" r:id="rId13"/>
    <p:sldId id="388" r:id="rId14"/>
    <p:sldId id="406" r:id="rId15"/>
    <p:sldId id="389" r:id="rId16"/>
    <p:sldId id="390" r:id="rId17"/>
    <p:sldId id="316" r:id="rId18"/>
    <p:sldId id="371" r:id="rId19"/>
    <p:sldId id="407" r:id="rId20"/>
    <p:sldId id="372" r:id="rId21"/>
    <p:sldId id="408" r:id="rId22"/>
    <p:sldId id="374" r:id="rId23"/>
    <p:sldId id="409" r:id="rId24"/>
    <p:sldId id="375" r:id="rId25"/>
    <p:sldId id="398" r:id="rId26"/>
    <p:sldId id="399" r:id="rId27"/>
    <p:sldId id="410" r:id="rId28"/>
    <p:sldId id="401" r:id="rId29"/>
    <p:sldId id="400" r:id="rId30"/>
    <p:sldId id="414" r:id="rId31"/>
    <p:sldId id="413" r:id="rId32"/>
    <p:sldId id="392" r:id="rId33"/>
    <p:sldId id="393" r:id="rId34"/>
    <p:sldId id="394" r:id="rId35"/>
    <p:sldId id="395" r:id="rId36"/>
    <p:sldId id="396" r:id="rId37"/>
    <p:sldId id="383" r:id="rId38"/>
    <p:sldId id="382" r:id="rId39"/>
    <p:sldId id="412" r:id="rId40"/>
    <p:sldId id="385" r:id="rId41"/>
    <p:sldId id="411" r:id="rId42"/>
    <p:sldId id="380" r:id="rId43"/>
    <p:sldId id="379" r:id="rId44"/>
    <p:sldId id="403" r:id="rId45"/>
    <p:sldId id="404" r:id="rId46"/>
  </p:sldIdLst>
  <p:sldSz cx="12192000" cy="6858000"/>
  <p:notesSz cx="6900863" cy="929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sha Bullock" initials="KB" lastIdx="6" clrIdx="6">
    <p:extLst/>
  </p:cmAuthor>
  <p:cmAuthor id="1" name="Johnnay Schrieber" initials="JS" lastIdx="4" clrIdx="0">
    <p:extLst/>
  </p:cmAuthor>
  <p:cmAuthor id="2" name="Bernie Manns" initials="BM" lastIdx="12" clrIdx="1">
    <p:extLst/>
  </p:cmAuthor>
  <p:cmAuthor id="3" name="Stephanie Minnock" initials="SM" lastIdx="16" clrIdx="2">
    <p:extLst/>
  </p:cmAuthor>
  <p:cmAuthor id="4" name="Stephanie Minnock" initials="SM [2]" lastIdx="2" clrIdx="3">
    <p:extLst/>
  </p:cmAuthor>
  <p:cmAuthor id="5" name="Bryan Boyle" initials="BB" lastIdx="34" clrIdx="4">
    <p:extLst/>
  </p:cmAuthor>
  <p:cmAuthor id="6" name="Liz" initials="L"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004AD4"/>
    <a:srgbClr val="0064CA"/>
    <a:srgbClr val="0051FF"/>
    <a:srgbClr val="296DFF"/>
    <a:srgbClr val="0062FF"/>
    <a:srgbClr val="0075FF"/>
    <a:srgbClr val="B5BD00"/>
    <a:srgbClr val="358CFF"/>
    <a:srgbClr val="2515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2" autoAdjust="0"/>
    <p:restoredTop sz="85852" autoAdjust="0"/>
  </p:normalViewPr>
  <p:slideViewPr>
    <p:cSldViewPr snapToGrid="0" snapToObjects="1">
      <p:cViewPr varScale="1">
        <p:scale>
          <a:sx n="78" d="100"/>
          <a:sy n="78" d="100"/>
        </p:scale>
        <p:origin x="523"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90164" cy="466339"/>
          </a:xfrm>
          <a:prstGeom prst="rect">
            <a:avLst/>
          </a:prstGeom>
        </p:spPr>
        <p:txBody>
          <a:bodyPr vert="horz" lIns="91724" tIns="45862" rIns="91724" bIns="45862" rtlCol="0"/>
          <a:lstStyle>
            <a:lvl1pPr algn="l">
              <a:defRPr sz="1200"/>
            </a:lvl1pPr>
          </a:lstStyle>
          <a:p>
            <a:endParaRPr lang="en-US"/>
          </a:p>
        </p:txBody>
      </p:sp>
      <p:sp>
        <p:nvSpPr>
          <p:cNvPr id="3" name="Date Placeholder 2"/>
          <p:cNvSpPr>
            <a:spLocks noGrp="1"/>
          </p:cNvSpPr>
          <p:nvPr>
            <p:ph type="dt" sz="quarter" idx="1"/>
          </p:nvPr>
        </p:nvSpPr>
        <p:spPr>
          <a:xfrm>
            <a:off x="3909123" y="1"/>
            <a:ext cx="2990164" cy="466339"/>
          </a:xfrm>
          <a:prstGeom prst="rect">
            <a:avLst/>
          </a:prstGeom>
        </p:spPr>
        <p:txBody>
          <a:bodyPr vert="horz" lIns="91724" tIns="45862" rIns="91724" bIns="45862" rtlCol="0"/>
          <a:lstStyle>
            <a:lvl1pPr algn="r">
              <a:defRPr sz="1200"/>
            </a:lvl1pPr>
          </a:lstStyle>
          <a:p>
            <a:fld id="{A8F01E1D-F157-4465-B939-0BEF51FE20A7}" type="datetimeFigureOut">
              <a:rPr lang="en-US" smtClean="0"/>
              <a:t>10/13/2017</a:t>
            </a:fld>
            <a:endParaRPr lang="en-US"/>
          </a:p>
        </p:txBody>
      </p:sp>
      <p:sp>
        <p:nvSpPr>
          <p:cNvPr id="4" name="Footer Placeholder 3"/>
          <p:cNvSpPr>
            <a:spLocks noGrp="1"/>
          </p:cNvSpPr>
          <p:nvPr>
            <p:ph type="ftr" sz="quarter" idx="2"/>
          </p:nvPr>
        </p:nvSpPr>
        <p:spPr>
          <a:xfrm>
            <a:off x="0" y="8825300"/>
            <a:ext cx="2990164" cy="466339"/>
          </a:xfrm>
          <a:prstGeom prst="rect">
            <a:avLst/>
          </a:prstGeom>
        </p:spPr>
        <p:txBody>
          <a:bodyPr vert="horz" lIns="91724" tIns="45862" rIns="91724"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09123" y="8825300"/>
            <a:ext cx="2990164" cy="466339"/>
          </a:xfrm>
          <a:prstGeom prst="rect">
            <a:avLst/>
          </a:prstGeom>
        </p:spPr>
        <p:txBody>
          <a:bodyPr vert="horz" lIns="91724" tIns="45862" rIns="91724" bIns="45862" rtlCol="0" anchor="b"/>
          <a:lstStyle>
            <a:lvl1pPr algn="r">
              <a:defRPr sz="1200"/>
            </a:lvl1pPr>
          </a:lstStyle>
          <a:p>
            <a:fld id="{DB03E6FD-55E2-4FD9-B6BB-535D77EC5B33}" type="slidenum">
              <a:rPr lang="en-US" smtClean="0"/>
              <a:t>‹#›</a:t>
            </a:fld>
            <a:endParaRPr lang="en-US"/>
          </a:p>
        </p:txBody>
      </p:sp>
    </p:spTree>
    <p:extLst>
      <p:ext uri="{BB962C8B-B14F-4D97-AF65-F5344CB8AC3E}">
        <p14:creationId xmlns:p14="http://schemas.microsoft.com/office/powerpoint/2010/main" val="190578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90374" cy="466196"/>
          </a:xfrm>
          <a:prstGeom prst="rect">
            <a:avLst/>
          </a:prstGeom>
        </p:spPr>
        <p:txBody>
          <a:bodyPr vert="horz" lIns="92779" tIns="46389" rIns="92779" bIns="46389" rtlCol="0"/>
          <a:lstStyle>
            <a:lvl1pPr algn="l">
              <a:defRPr sz="1200"/>
            </a:lvl1pPr>
          </a:lstStyle>
          <a:p>
            <a:endParaRPr lang="en-US" dirty="0"/>
          </a:p>
        </p:txBody>
      </p:sp>
      <p:sp>
        <p:nvSpPr>
          <p:cNvPr id="3" name="Date Placeholder 2"/>
          <p:cNvSpPr>
            <a:spLocks noGrp="1"/>
          </p:cNvSpPr>
          <p:nvPr>
            <p:ph type="dt" idx="1"/>
          </p:nvPr>
        </p:nvSpPr>
        <p:spPr>
          <a:xfrm>
            <a:off x="3908893" y="1"/>
            <a:ext cx="2990374" cy="466196"/>
          </a:xfrm>
          <a:prstGeom prst="rect">
            <a:avLst/>
          </a:prstGeom>
        </p:spPr>
        <p:txBody>
          <a:bodyPr vert="horz" lIns="92779" tIns="46389" rIns="92779" bIns="46389" rtlCol="0"/>
          <a:lstStyle>
            <a:lvl1pPr algn="r">
              <a:defRPr sz="1200"/>
            </a:lvl1pPr>
          </a:lstStyle>
          <a:p>
            <a:fld id="{846397B4-5E66-D945-9A97-87D2D53F2C1F}" type="datetimeFigureOut">
              <a:rPr lang="en-US" smtClean="0"/>
              <a:t>10/13/2017</a:t>
            </a:fld>
            <a:endParaRPr lang="en-US" dirty="0"/>
          </a:p>
        </p:txBody>
      </p:sp>
      <p:sp>
        <p:nvSpPr>
          <p:cNvPr id="4" name="Slide Image Placeholder 3"/>
          <p:cNvSpPr>
            <a:spLocks noGrp="1" noRot="1" noChangeAspect="1"/>
          </p:cNvSpPr>
          <p:nvPr>
            <p:ph type="sldImg" idx="2"/>
          </p:nvPr>
        </p:nvSpPr>
        <p:spPr>
          <a:xfrm>
            <a:off x="663575" y="1160463"/>
            <a:ext cx="5573713" cy="3136900"/>
          </a:xfrm>
          <a:prstGeom prst="rect">
            <a:avLst/>
          </a:prstGeom>
          <a:noFill/>
          <a:ln w="12700">
            <a:solidFill>
              <a:prstClr val="black"/>
            </a:solidFill>
          </a:ln>
        </p:spPr>
        <p:txBody>
          <a:bodyPr vert="horz" lIns="92779" tIns="46389" rIns="92779" bIns="46389" rtlCol="0" anchor="ctr"/>
          <a:lstStyle/>
          <a:p>
            <a:endParaRPr lang="en-US" dirty="0"/>
          </a:p>
        </p:txBody>
      </p:sp>
      <p:sp>
        <p:nvSpPr>
          <p:cNvPr id="5" name="Notes Placeholder 4"/>
          <p:cNvSpPr>
            <a:spLocks noGrp="1"/>
          </p:cNvSpPr>
          <p:nvPr>
            <p:ph type="body" sz="quarter" idx="3"/>
          </p:nvPr>
        </p:nvSpPr>
        <p:spPr>
          <a:xfrm>
            <a:off x="690087" y="4471602"/>
            <a:ext cx="5520690" cy="3658582"/>
          </a:xfrm>
          <a:prstGeom prst="rect">
            <a:avLst/>
          </a:prstGeom>
        </p:spPr>
        <p:txBody>
          <a:bodyPr vert="horz" lIns="92779" tIns="46389" rIns="92779" bIns="463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5445"/>
            <a:ext cx="2990374" cy="466195"/>
          </a:xfrm>
          <a:prstGeom prst="rect">
            <a:avLst/>
          </a:prstGeom>
        </p:spPr>
        <p:txBody>
          <a:bodyPr vert="horz" lIns="92779" tIns="46389" rIns="92779" bIns="463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3" y="8825445"/>
            <a:ext cx="2990374" cy="466195"/>
          </a:xfrm>
          <a:prstGeom prst="rect">
            <a:avLst/>
          </a:prstGeom>
        </p:spPr>
        <p:txBody>
          <a:bodyPr vert="horz" lIns="92779" tIns="46389" rIns="92779" bIns="46389" rtlCol="0" anchor="b"/>
          <a:lstStyle>
            <a:lvl1pPr algn="r">
              <a:defRPr sz="1200"/>
            </a:lvl1pPr>
          </a:lstStyle>
          <a:p>
            <a:fld id="{E31965F5-2E24-1C41-B2B4-6DE930467697}" type="slidenum">
              <a:rPr lang="en-US" smtClean="0"/>
              <a:t>‹#›</a:t>
            </a:fld>
            <a:endParaRPr lang="en-US" dirty="0"/>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dirty="0"/>
          </a:p>
        </p:txBody>
      </p:sp>
    </p:spTree>
    <p:extLst>
      <p:ext uri="{BB962C8B-B14F-4D97-AF65-F5344CB8AC3E}">
        <p14:creationId xmlns:p14="http://schemas.microsoft.com/office/powerpoint/2010/main" val="21358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10</a:t>
            </a:fld>
            <a:endParaRPr lang="en-US" dirty="0"/>
          </a:p>
        </p:txBody>
      </p:sp>
    </p:spTree>
    <p:extLst>
      <p:ext uri="{BB962C8B-B14F-4D97-AF65-F5344CB8AC3E}">
        <p14:creationId xmlns:p14="http://schemas.microsoft.com/office/powerpoint/2010/main" val="6444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11</a:t>
            </a:fld>
            <a:endParaRPr lang="en-US" dirty="0"/>
          </a:p>
        </p:txBody>
      </p:sp>
    </p:spTree>
    <p:extLst>
      <p:ext uri="{BB962C8B-B14F-4D97-AF65-F5344CB8AC3E}">
        <p14:creationId xmlns:p14="http://schemas.microsoft.com/office/powerpoint/2010/main" val="6444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dirty="0"/>
          </a:p>
        </p:txBody>
      </p:sp>
    </p:spTree>
    <p:extLst>
      <p:ext uri="{BB962C8B-B14F-4D97-AF65-F5344CB8AC3E}">
        <p14:creationId xmlns:p14="http://schemas.microsoft.com/office/powerpoint/2010/main" val="353603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13</a:t>
            </a:fld>
            <a:endParaRPr lang="en-US" dirty="0"/>
          </a:p>
        </p:txBody>
      </p:sp>
    </p:spTree>
    <p:extLst>
      <p:ext uri="{BB962C8B-B14F-4D97-AF65-F5344CB8AC3E}">
        <p14:creationId xmlns:p14="http://schemas.microsoft.com/office/powerpoint/2010/main" val="358859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14</a:t>
            </a:fld>
            <a:endParaRPr lang="en-US" dirty="0"/>
          </a:p>
        </p:txBody>
      </p:sp>
    </p:spTree>
    <p:extLst>
      <p:ext uri="{BB962C8B-B14F-4D97-AF65-F5344CB8AC3E}">
        <p14:creationId xmlns:p14="http://schemas.microsoft.com/office/powerpoint/2010/main" val="226932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dirty="0"/>
          </a:p>
        </p:txBody>
      </p:sp>
    </p:spTree>
    <p:extLst>
      <p:ext uri="{BB962C8B-B14F-4D97-AF65-F5344CB8AC3E}">
        <p14:creationId xmlns:p14="http://schemas.microsoft.com/office/powerpoint/2010/main" val="394155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dirty="0"/>
          </a:p>
        </p:txBody>
      </p:sp>
    </p:spTree>
    <p:extLst>
      <p:ext uri="{BB962C8B-B14F-4D97-AF65-F5344CB8AC3E}">
        <p14:creationId xmlns:p14="http://schemas.microsoft.com/office/powerpoint/2010/main" val="394155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dirty="0"/>
          </a:p>
        </p:txBody>
      </p:sp>
    </p:spTree>
    <p:extLst>
      <p:ext uri="{BB962C8B-B14F-4D97-AF65-F5344CB8AC3E}">
        <p14:creationId xmlns:p14="http://schemas.microsoft.com/office/powerpoint/2010/main" val="96206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18</a:t>
            </a:fld>
            <a:endParaRPr lang="en-US" dirty="0"/>
          </a:p>
        </p:txBody>
      </p:sp>
    </p:spTree>
    <p:extLst>
      <p:ext uri="{BB962C8B-B14F-4D97-AF65-F5344CB8AC3E}">
        <p14:creationId xmlns:p14="http://schemas.microsoft.com/office/powerpoint/2010/main" val="96206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19</a:t>
            </a:fld>
            <a:endParaRPr lang="en-US" dirty="0"/>
          </a:p>
        </p:txBody>
      </p:sp>
    </p:spTree>
    <p:extLst>
      <p:ext uri="{BB962C8B-B14F-4D97-AF65-F5344CB8AC3E}">
        <p14:creationId xmlns:p14="http://schemas.microsoft.com/office/powerpoint/2010/main" val="2930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2</a:t>
            </a:fld>
            <a:endParaRPr lang="en-US" dirty="0"/>
          </a:p>
        </p:txBody>
      </p:sp>
    </p:spTree>
    <p:extLst>
      <p:ext uri="{BB962C8B-B14F-4D97-AF65-F5344CB8AC3E}">
        <p14:creationId xmlns:p14="http://schemas.microsoft.com/office/powerpoint/2010/main" val="258657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20</a:t>
            </a:fld>
            <a:endParaRPr lang="en-US" dirty="0"/>
          </a:p>
        </p:txBody>
      </p:sp>
    </p:spTree>
    <p:extLst>
      <p:ext uri="{BB962C8B-B14F-4D97-AF65-F5344CB8AC3E}">
        <p14:creationId xmlns:p14="http://schemas.microsoft.com/office/powerpoint/2010/main" val="2930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21</a:t>
            </a:fld>
            <a:endParaRPr lang="en-US" dirty="0"/>
          </a:p>
        </p:txBody>
      </p:sp>
    </p:spTree>
    <p:extLst>
      <p:ext uri="{BB962C8B-B14F-4D97-AF65-F5344CB8AC3E}">
        <p14:creationId xmlns:p14="http://schemas.microsoft.com/office/powerpoint/2010/main" val="182051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22</a:t>
            </a:fld>
            <a:endParaRPr lang="en-US" dirty="0"/>
          </a:p>
        </p:txBody>
      </p:sp>
    </p:spTree>
    <p:extLst>
      <p:ext uri="{BB962C8B-B14F-4D97-AF65-F5344CB8AC3E}">
        <p14:creationId xmlns:p14="http://schemas.microsoft.com/office/powerpoint/2010/main" val="244287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29</a:t>
            </a:fld>
            <a:endParaRPr lang="en-US" dirty="0"/>
          </a:p>
        </p:txBody>
      </p:sp>
    </p:spTree>
    <p:extLst>
      <p:ext uri="{BB962C8B-B14F-4D97-AF65-F5344CB8AC3E}">
        <p14:creationId xmlns:p14="http://schemas.microsoft.com/office/powerpoint/2010/main" val="90634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30</a:t>
            </a:fld>
            <a:endParaRPr lang="en-US" dirty="0"/>
          </a:p>
        </p:txBody>
      </p:sp>
    </p:spTree>
    <p:extLst>
      <p:ext uri="{BB962C8B-B14F-4D97-AF65-F5344CB8AC3E}">
        <p14:creationId xmlns:p14="http://schemas.microsoft.com/office/powerpoint/2010/main" val="409664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31</a:t>
            </a:fld>
            <a:endParaRPr lang="en-US" dirty="0"/>
          </a:p>
        </p:txBody>
      </p:sp>
    </p:spTree>
    <p:extLst>
      <p:ext uri="{BB962C8B-B14F-4D97-AF65-F5344CB8AC3E}">
        <p14:creationId xmlns:p14="http://schemas.microsoft.com/office/powerpoint/2010/main" val="140455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32</a:t>
            </a:fld>
            <a:endParaRPr lang="en-US" dirty="0"/>
          </a:p>
        </p:txBody>
      </p:sp>
    </p:spTree>
    <p:extLst>
      <p:ext uri="{BB962C8B-B14F-4D97-AF65-F5344CB8AC3E}">
        <p14:creationId xmlns:p14="http://schemas.microsoft.com/office/powerpoint/2010/main" val="164149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33</a:t>
            </a:fld>
            <a:endParaRPr lang="en-US" dirty="0"/>
          </a:p>
        </p:txBody>
      </p:sp>
    </p:spTree>
    <p:extLst>
      <p:ext uri="{BB962C8B-B14F-4D97-AF65-F5344CB8AC3E}">
        <p14:creationId xmlns:p14="http://schemas.microsoft.com/office/powerpoint/2010/main" val="2445050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34</a:t>
            </a:fld>
            <a:endParaRPr lang="en-US" dirty="0"/>
          </a:p>
        </p:txBody>
      </p:sp>
    </p:spTree>
    <p:extLst>
      <p:ext uri="{BB962C8B-B14F-4D97-AF65-F5344CB8AC3E}">
        <p14:creationId xmlns:p14="http://schemas.microsoft.com/office/powerpoint/2010/main" val="3312552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35</a:t>
            </a:fld>
            <a:endParaRPr lang="en-US" dirty="0"/>
          </a:p>
        </p:txBody>
      </p:sp>
    </p:spTree>
    <p:extLst>
      <p:ext uri="{BB962C8B-B14F-4D97-AF65-F5344CB8AC3E}">
        <p14:creationId xmlns:p14="http://schemas.microsoft.com/office/powerpoint/2010/main" val="30410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dirty="0"/>
          </a:p>
        </p:txBody>
      </p:sp>
    </p:spTree>
    <p:extLst>
      <p:ext uri="{BB962C8B-B14F-4D97-AF65-F5344CB8AC3E}">
        <p14:creationId xmlns:p14="http://schemas.microsoft.com/office/powerpoint/2010/main" val="2933854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36</a:t>
            </a:fld>
            <a:endParaRPr lang="en-US" dirty="0"/>
          </a:p>
        </p:txBody>
      </p:sp>
    </p:spTree>
    <p:extLst>
      <p:ext uri="{BB962C8B-B14F-4D97-AF65-F5344CB8AC3E}">
        <p14:creationId xmlns:p14="http://schemas.microsoft.com/office/powerpoint/2010/main" val="304100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37</a:t>
            </a:fld>
            <a:endParaRPr lang="en-US" dirty="0"/>
          </a:p>
        </p:txBody>
      </p:sp>
    </p:spTree>
    <p:extLst>
      <p:ext uri="{BB962C8B-B14F-4D97-AF65-F5344CB8AC3E}">
        <p14:creationId xmlns:p14="http://schemas.microsoft.com/office/powerpoint/2010/main" val="235427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38</a:t>
            </a:fld>
            <a:endParaRPr lang="en-US" dirty="0"/>
          </a:p>
        </p:txBody>
      </p:sp>
    </p:spTree>
    <p:extLst>
      <p:ext uri="{BB962C8B-B14F-4D97-AF65-F5344CB8AC3E}">
        <p14:creationId xmlns:p14="http://schemas.microsoft.com/office/powerpoint/2010/main" val="298204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39</a:t>
            </a:fld>
            <a:endParaRPr lang="en-US" dirty="0"/>
          </a:p>
        </p:txBody>
      </p:sp>
    </p:spTree>
    <p:extLst>
      <p:ext uri="{BB962C8B-B14F-4D97-AF65-F5344CB8AC3E}">
        <p14:creationId xmlns:p14="http://schemas.microsoft.com/office/powerpoint/2010/main" val="2982042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40</a:t>
            </a:fld>
            <a:endParaRPr lang="en-US" dirty="0"/>
          </a:p>
        </p:txBody>
      </p:sp>
    </p:spTree>
    <p:extLst>
      <p:ext uri="{BB962C8B-B14F-4D97-AF65-F5344CB8AC3E}">
        <p14:creationId xmlns:p14="http://schemas.microsoft.com/office/powerpoint/2010/main" val="150947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7240">
              <a:buFont typeface="Arial" panose="020B0604020202020204" pitchFamily="34" charset="0"/>
              <a:buNone/>
              <a:defRPr/>
            </a:pPr>
            <a:endParaRPr lang="en-US" b="0" dirty="0" smtClean="0"/>
          </a:p>
        </p:txBody>
      </p:sp>
      <p:sp>
        <p:nvSpPr>
          <p:cNvPr id="4" name="Slide Number Placeholder 3"/>
          <p:cNvSpPr>
            <a:spLocks noGrp="1"/>
          </p:cNvSpPr>
          <p:nvPr>
            <p:ph type="sldNum" sz="quarter" idx="10"/>
          </p:nvPr>
        </p:nvSpPr>
        <p:spPr/>
        <p:txBody>
          <a:bodyPr/>
          <a:lstStyle/>
          <a:p>
            <a:fld id="{E31965F5-2E24-1C41-B2B4-6DE930467697}" type="slidenum">
              <a:rPr lang="en-US" smtClean="0"/>
              <a:t>4</a:t>
            </a:fld>
            <a:endParaRPr lang="en-US" dirty="0"/>
          </a:p>
        </p:txBody>
      </p:sp>
    </p:spTree>
    <p:extLst>
      <p:ext uri="{BB962C8B-B14F-4D97-AF65-F5344CB8AC3E}">
        <p14:creationId xmlns:p14="http://schemas.microsoft.com/office/powerpoint/2010/main" val="293385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5</a:t>
            </a:fld>
            <a:endParaRPr lang="en-US" dirty="0"/>
          </a:p>
        </p:txBody>
      </p:sp>
    </p:spTree>
    <p:extLst>
      <p:ext uri="{BB962C8B-B14F-4D97-AF65-F5344CB8AC3E}">
        <p14:creationId xmlns:p14="http://schemas.microsoft.com/office/powerpoint/2010/main" val="85699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dirty="0"/>
          </a:p>
        </p:txBody>
      </p:sp>
    </p:spTree>
    <p:extLst>
      <p:ext uri="{BB962C8B-B14F-4D97-AF65-F5344CB8AC3E}">
        <p14:creationId xmlns:p14="http://schemas.microsoft.com/office/powerpoint/2010/main" val="89699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7</a:t>
            </a:fld>
            <a:endParaRPr lang="en-US" dirty="0"/>
          </a:p>
        </p:txBody>
      </p:sp>
    </p:spTree>
    <p:extLst>
      <p:ext uri="{BB962C8B-B14F-4D97-AF65-F5344CB8AC3E}">
        <p14:creationId xmlns:p14="http://schemas.microsoft.com/office/powerpoint/2010/main" val="26950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8</a:t>
            </a:fld>
            <a:endParaRPr lang="en-US" dirty="0"/>
          </a:p>
        </p:txBody>
      </p:sp>
    </p:spTree>
    <p:extLst>
      <p:ext uri="{BB962C8B-B14F-4D97-AF65-F5344CB8AC3E}">
        <p14:creationId xmlns:p14="http://schemas.microsoft.com/office/powerpoint/2010/main" val="205797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9</a:t>
            </a:fld>
            <a:endParaRPr lang="en-US" dirty="0"/>
          </a:p>
        </p:txBody>
      </p:sp>
    </p:spTree>
    <p:extLst>
      <p:ext uri="{BB962C8B-B14F-4D97-AF65-F5344CB8AC3E}">
        <p14:creationId xmlns:p14="http://schemas.microsoft.com/office/powerpoint/2010/main" val="29315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2"/>
          <p:cNvSpPr>
            <a:spLocks noGrp="1"/>
          </p:cNvSpPr>
          <p:nvPr>
            <p:ph type="ftr" sz="quarter" idx="14"/>
          </p:nvPr>
        </p:nvSpPr>
        <p:spPr>
          <a:xfrm>
            <a:off x="9201951" y="6354233"/>
            <a:ext cx="2674103"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20307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1514584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85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3133982" cy="776425"/>
          </a:xfrm>
        </p:spPr>
        <p:txBody>
          <a:bodyPr anchor="t" anchorCtr="0">
            <a:noAutofit/>
          </a:bodyPr>
          <a:lstStyle>
            <a:lvl1pPr>
              <a:defRPr sz="32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en-US" smtClean="0">
                <a:solidFill>
                  <a:srgbClr val="0059B7"/>
                </a:solidFill>
                <a:latin typeface="SourceSansPro-Light"/>
                <a:cs typeface="SourceSansPro-Light"/>
              </a:rPr>
              <a:t>© 2017 Universal Service Administrative Co. </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en-US" dirty="0" smtClean="0">
                <a:solidFill>
                  <a:srgbClr val="0059B7"/>
                </a:solidFill>
                <a:latin typeface="SourceSansPro-Light"/>
                <a:cs typeface="SourceSansPro-Light"/>
              </a:rPr>
              <a:t>© 2017 Universal Service Administrative Co. </a:t>
            </a: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8216" y="625348"/>
            <a:ext cx="3466631" cy="916770"/>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1431" y="887316"/>
            <a:ext cx="3478826" cy="9411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Leased Dark Fiber</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34979" y="717982"/>
            <a:ext cx="3466631" cy="9411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Self-Provisioned Networks*</a:t>
            </a:r>
            <a:endParaRPr lang="en-US" dirty="0"/>
          </a:p>
        </p:txBody>
      </p:sp>
      <p:cxnSp>
        <p:nvCxnSpPr>
          <p:cNvPr id="16" name="Straight Connector 15"/>
          <p:cNvCxnSpPr/>
          <p:nvPr userDrawn="1"/>
        </p:nvCxnSpPr>
        <p:spPr>
          <a:xfrm>
            <a:off x="4110892" y="988916"/>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68640" y="988916"/>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337351" y="6492875"/>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8216" y="625348"/>
            <a:ext cx="3466631" cy="916770"/>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1431" y="1614772"/>
            <a:ext cx="3478826" cy="5858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Leased Dark Fiber</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34978" y="1495646"/>
            <a:ext cx="3466631" cy="8241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Self-Provisioned Networks</a:t>
            </a:r>
            <a:endParaRPr lang="en-US" dirty="0"/>
          </a:p>
        </p:txBody>
      </p:sp>
      <p:cxnSp>
        <p:nvCxnSpPr>
          <p:cNvPr id="16" name="Straight Connector 15"/>
          <p:cNvCxnSpPr/>
          <p:nvPr userDrawn="1"/>
        </p:nvCxnSpPr>
        <p:spPr>
          <a:xfrm>
            <a:off x="4110892" y="1816532"/>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34773" y="1816532"/>
            <a:ext cx="0" cy="45398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a:xfrm>
            <a:off x="337351" y="6492875"/>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125883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endParaRPr lang="en-US" dirty="0"/>
          </a:p>
        </p:txBody>
      </p:sp>
      <p:sp>
        <p:nvSpPr>
          <p:cNvPr id="8" name="object 4"/>
          <p:cNvSpPr/>
          <p:nvPr userDrawn="1"/>
        </p:nvSpPr>
        <p:spPr>
          <a:xfrm>
            <a:off x="12700" y="84667"/>
            <a:ext cx="12179300" cy="6883404"/>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7" name="Footer Placeholder 2"/>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p>
        </p:txBody>
      </p:sp>
      <p:sp>
        <p:nvSpPr>
          <p:cNvPr id="5" name="Footer Placeholder 2"/>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smtClean="0"/>
              <a:t>© 2017 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3">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325"/>
          <a:stretch/>
        </p:blipFill>
        <p:spPr>
          <a:xfrm>
            <a:off x="3322" y="70934"/>
            <a:ext cx="12285659" cy="7439338"/>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766618"/>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246293"/>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522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v05">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a:stretch/>
        </p:blipFill>
        <p:spPr>
          <a:xfrm>
            <a:off x="-96981" y="70932"/>
            <a:ext cx="12346198" cy="70104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13" name="Title 1"/>
          <p:cNvSpPr>
            <a:spLocks noGrp="1"/>
          </p:cNvSpPr>
          <p:nvPr>
            <p:ph type="ctrTitle"/>
          </p:nvPr>
        </p:nvSpPr>
        <p:spPr>
          <a:xfrm>
            <a:off x="1524000" y="1352774"/>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832449"/>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60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v07">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121921" y="70936"/>
            <a:ext cx="12287131" cy="6954981"/>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p>
        </p:txBody>
      </p:sp>
      <p:sp>
        <p:nvSpPr>
          <p:cNvPr id="7" name="Title 1"/>
          <p:cNvSpPr>
            <a:spLocks noGrp="1"/>
          </p:cNvSpPr>
          <p:nvPr>
            <p:ph type="ctrTitle"/>
          </p:nvPr>
        </p:nvSpPr>
        <p:spPr>
          <a:xfrm>
            <a:off x="1524000" y="1379035"/>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3858710"/>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735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lvl1pPr marL="12700" marR="0" indent="0" algn="l" defTabSz="914400" rtl="0" eaLnBrk="1" fontAlgn="auto" latinLnBrk="0" hangingPunct="1">
              <a:lnSpc>
                <a:spcPts val="969"/>
              </a:lnSpc>
              <a:spcBef>
                <a:spcPts val="0"/>
              </a:spcBef>
              <a:spcAft>
                <a:spcPts val="0"/>
              </a:spcAft>
              <a:buClrTx/>
              <a:buSzTx/>
              <a:buFontTx/>
              <a:buNone/>
              <a:tabLst/>
              <a:defRPr>
                <a:latin typeface="Source Sans Pro" pitchFamily="34" charset="0"/>
                <a:ea typeface="Source Sans Pro" pitchFamily="34" charset="0"/>
              </a:defRPr>
            </a:lvl1pPr>
          </a:lstStyle>
          <a:p>
            <a:r>
              <a:rPr lang="de-DE" dirty="0" smtClean="0">
                <a:solidFill>
                  <a:srgbClr val="0062FF"/>
                </a:solidFill>
                <a:latin typeface="Source Sans Pro" charset="0"/>
                <a:ea typeface="Source Sans Pro" charset="0"/>
              </a:rPr>
              <a:t>© 2017 </a:t>
            </a:r>
            <a:r>
              <a:rPr lang="en-US" dirty="0" smtClean="0">
                <a:solidFill>
                  <a:srgbClr val="0062FF"/>
                </a:solidFill>
                <a:latin typeface="Source Sans Pro" charset="0"/>
                <a:ea typeface="Source Sans Pro" charset="0"/>
              </a:rPr>
              <a:t>Universal Service Administrative Co. </a:t>
            </a:r>
            <a:endParaRPr lang="en-US" dirty="0" smtClean="0">
              <a:latin typeface="SourceSansPro-Light"/>
              <a:ea typeface="Source Sans Pro" charset="0"/>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atin typeface="Source Sans Pro" pitchFamily="34" charset="0"/>
                <a:ea typeface="Source Sans Pro" pitchFamily="34" charset="0"/>
              </a:defRPr>
            </a:lvl1pPr>
          </a:lstStyle>
          <a:p>
            <a:r>
              <a:rPr lang="de-DE" dirty="0" smtClean="0">
                <a:solidFill>
                  <a:srgbClr val="0062FF"/>
                </a:solidFill>
                <a:latin typeface="Source Sans Pro" charset="0"/>
                <a:ea typeface="Source Sans Pro" charset="0"/>
              </a:rPr>
              <a:t>© 2017 </a:t>
            </a:r>
            <a:r>
              <a:rPr lang="en-US" dirty="0" smtClean="0">
                <a:solidFill>
                  <a:srgbClr val="0062FF"/>
                </a:solidFill>
                <a:latin typeface="Source Sans Pro" charset="0"/>
                <a:ea typeface="Source Sans Pro" charset="0"/>
              </a:rPr>
              <a:t>Universal Service Administrative Co. </a:t>
            </a:r>
            <a:endParaRPr lang="en-US" dirty="0" smtClean="0">
              <a:latin typeface="Source Sans Pro" charset="0"/>
              <a:ea typeface="Source Sans Pro" charset="0"/>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 </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94" r:id="rId6"/>
    <p:sldLayoutId id="2147483695" r:id="rId7"/>
    <p:sldLayoutId id="2147483698" r:id="rId8"/>
    <p:sldLayoutId id="2147483650" r:id="rId9"/>
    <p:sldLayoutId id="2147483665" r:id="rId10"/>
    <p:sldLayoutId id="2147483697" r:id="rId11"/>
    <p:sldLayoutId id="2147483667" r:id="rId12"/>
    <p:sldLayoutId id="2147483651" r:id="rId13"/>
    <p:sldLayoutId id="2147483678" r:id="rId14"/>
    <p:sldLayoutId id="2147483666" r:id="rId15"/>
    <p:sldLayoutId id="2147483677" r:id="rId16"/>
    <p:sldLayoutId id="2147483652" r:id="rId17"/>
    <p:sldLayoutId id="2147483688" r:id="rId18"/>
    <p:sldLayoutId id="2147483674" r:id="rId19"/>
    <p:sldLayoutId id="2147483675" r:id="rId20"/>
    <p:sldLayoutId id="2147483676" r:id="rId21"/>
    <p:sldLayoutId id="2147483680" r:id="rId22"/>
    <p:sldLayoutId id="2147483681" r:id="rId23"/>
    <p:sldLayoutId id="2147483682" r:id="rId24"/>
    <p:sldLayoutId id="2147483699" r:id="rId25"/>
    <p:sldLayoutId id="2147483683" r:id="rId26"/>
    <p:sldLayoutId id="2147483684" r:id="rId27"/>
    <p:sldLayoutId id="2147483685" r:id="rId28"/>
    <p:sldLayoutId id="2147483686" r:id="rId29"/>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1279" y="963399"/>
            <a:ext cx="10642862" cy="2387600"/>
          </a:xfrm>
        </p:spPr>
        <p:txBody>
          <a:bodyPr/>
          <a:lstStyle/>
          <a:p>
            <a:r>
              <a:rPr lang="en-US" dirty="0"/>
              <a:t>Eligible </a:t>
            </a:r>
            <a:r>
              <a:rPr lang="en-US" dirty="0" smtClean="0"/>
              <a:t>Fiber </a:t>
            </a:r>
            <a:r>
              <a:rPr lang="en-US" dirty="0"/>
              <a:t>Options for the E-rate Program</a:t>
            </a:r>
            <a:r>
              <a:rPr lang="en-US" dirty="0">
                <a:solidFill>
                  <a:srgbClr val="FF0000"/>
                </a:solidFill>
              </a:rPr>
              <a:t> </a:t>
            </a:r>
          </a:p>
        </p:txBody>
      </p:sp>
      <p:sp>
        <p:nvSpPr>
          <p:cNvPr id="4" name="Subtitle 3"/>
          <p:cNvSpPr>
            <a:spLocks noGrp="1"/>
          </p:cNvSpPr>
          <p:nvPr>
            <p:ph type="subTitle" idx="1"/>
          </p:nvPr>
        </p:nvSpPr>
        <p:spPr/>
        <p:txBody>
          <a:bodyPr/>
          <a:lstStyle/>
          <a:p>
            <a:pPr lvl="0"/>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2017 E-rate 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2" name="Slide Number Placeholder 1"/>
          <p:cNvSpPr>
            <a:spLocks noGrp="1"/>
          </p:cNvSpPr>
          <p:nvPr>
            <p:ph type="sldNum" sz="quarter" idx="4294967295"/>
          </p:nvPr>
        </p:nvSpPr>
        <p:spPr>
          <a:xfrm>
            <a:off x="8610600" y="6356350"/>
            <a:ext cx="2743200" cy="365125"/>
          </a:xfrm>
        </p:spPr>
        <p:txBody>
          <a:bodyPr/>
          <a:lstStyle/>
          <a:p>
            <a:fld id="{77DFCED7-EB59-654B-ACD8-84CE8F59160C}" type="slidenum">
              <a:rPr lang="en-US" smtClean="0"/>
              <a:t>1</a:t>
            </a:fld>
            <a:endParaRPr lang="en-US" dirty="0"/>
          </a:p>
        </p:txBody>
      </p:sp>
      <p:sp>
        <p:nvSpPr>
          <p:cNvPr id="5" name="Footer Placeholder 2"/>
          <p:cNvSpPr>
            <a:spLocks noGrp="1"/>
          </p:cNvSpPr>
          <p:nvPr>
            <p:ph type="ftr" sz="quarter" idx="14"/>
          </p:nvPr>
        </p:nvSpPr>
        <p:spPr>
          <a:xfrm>
            <a:off x="9398524" y="6262082"/>
            <a:ext cx="2702008" cy="365125"/>
          </a:xfrm>
          <a:prstGeom prst="rect">
            <a:avLst/>
          </a:prstGeom>
        </p:spPr>
        <p:txBody>
          <a:bodyPr/>
          <a:lstStyle/>
          <a:p>
            <a:pPr marL="12700">
              <a:lnSpc>
                <a:spcPts val="969"/>
              </a:lnSpc>
            </a:pPr>
            <a:r>
              <a:rPr lang="de-DE" sz="800" dirty="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PAYMENTS FOR SPECIAL CONSTRUCTION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Applicants can enter into installment payments plans to pay the non-discounted share of costs for special construction.</a:t>
            </a:r>
          </a:p>
          <a:p>
            <a:pPr>
              <a:buFont typeface="Arial" panose="020B0604020202020204" pitchFamily="34" charset="0"/>
              <a:buChar char="•"/>
            </a:pPr>
            <a:r>
              <a:rPr lang="en-US" dirty="0"/>
              <a:t>Applicants must indicate their interest in installment payment plans on their FCC Form 470.</a:t>
            </a:r>
          </a:p>
          <a:p>
            <a:pPr>
              <a:buFont typeface="Arial" panose="020B0604020202020204" pitchFamily="34" charset="0"/>
              <a:buChar char="•"/>
            </a:pPr>
            <a:r>
              <a:rPr lang="en-US" dirty="0"/>
              <a:t>Service providers are not obligated to offer installment payment plans to applicants. </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spTree>
    <p:extLst>
      <p:ext uri="{BB962C8B-B14F-4D97-AF65-F5344CB8AC3E}">
        <p14:creationId xmlns:p14="http://schemas.microsoft.com/office/powerpoint/2010/main" val="320866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INSTALLMENT PAYMENTS FOR SPECIAL CONSTRUCTION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If a service provider chooses to offer an installment payment plan, they must disclose all material terms, including the interest rate and the term of the payment plan.</a:t>
            </a:r>
          </a:p>
          <a:p>
            <a:pPr lvl="1"/>
            <a:r>
              <a:rPr lang="en-US" dirty="0"/>
              <a:t>Payment plans may not exceed four (4) years.</a:t>
            </a:r>
          </a:p>
          <a:p>
            <a:pPr lvl="1"/>
            <a:r>
              <a:rPr lang="en-US" dirty="0"/>
              <a:t>Interest and finance charges are not E-rate eligible charges and must be deducted from the funding request. </a:t>
            </a:r>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225792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DISCOUNT TO MATCH STATE/TRIBAL FUNDING FOR SPECIAL CONSTRUCTION</a:t>
            </a:r>
            <a:endParaRPr lang="en-US" dirty="0"/>
          </a:p>
        </p:txBody>
      </p:sp>
      <p:sp>
        <p:nvSpPr>
          <p:cNvPr id="3" name="Content Placeholder 2"/>
          <p:cNvSpPr>
            <a:spLocks noGrp="1"/>
          </p:cNvSpPr>
          <p:nvPr>
            <p:ph idx="1"/>
          </p:nvPr>
        </p:nvSpPr>
        <p:spPr>
          <a:xfrm>
            <a:off x="337351" y="1951347"/>
            <a:ext cx="9898602" cy="3870509"/>
          </a:xfrm>
        </p:spPr>
        <p:txBody>
          <a:bodyPr vert="horz" lIns="91440" tIns="45720" rIns="91440" bIns="45720" rtlCol="0" anchor="t">
            <a:noAutofit/>
          </a:bodyPr>
          <a:lstStyle/>
          <a:p>
            <a:pPr>
              <a:buFont typeface="Arial" panose="020B0604020202020204" pitchFamily="34" charset="0"/>
              <a:buChar char="•"/>
            </a:pPr>
            <a:r>
              <a:rPr lang="en-US" sz="2400" dirty="0"/>
              <a:t>If a state provides eligible schools and libraries with funding for special construction charges for high-speed broadband that meets the FCC's long-term connectivity targets, the E-rate program will increase an applicant's discount rate for these charges up to an additional ten percent to match the state funding on a one-to-one dollar basis. State funding can be funds authorized directly by a state legislature or provided by one or more state agencies.</a:t>
            </a:r>
          </a:p>
          <a:p>
            <a:pPr>
              <a:buFont typeface="Arial" panose="020B0604020202020204" pitchFamily="34" charset="0"/>
              <a:buChar char="•"/>
            </a:pPr>
            <a:r>
              <a:rPr lang="en-US" sz="2400" dirty="0"/>
              <a:t>For Tribal schools and libraries, the E-rate program will also match special construction funding provided by states, Tribal governments, or other federal agencies.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305179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DISCOUNT TO MATCH STATE/TRIBAL FUNDING FOR SPECIAL CONSTRUCTION</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State Match Eligibility Requirements:</a:t>
            </a:r>
          </a:p>
          <a:p>
            <a:pPr lvl="1"/>
            <a:r>
              <a:rPr lang="en-US" dirty="0"/>
              <a:t>The broadband service must meet the FCC's long-term targets.</a:t>
            </a:r>
          </a:p>
          <a:p>
            <a:pPr lvl="1"/>
            <a:r>
              <a:rPr lang="en-US" dirty="0"/>
              <a:t>The funding must be from an eligible source.  </a:t>
            </a:r>
          </a:p>
          <a:p>
            <a:pPr lvl="1"/>
            <a:r>
              <a:rPr lang="en-US" dirty="0"/>
              <a:t>The terms and conditions associated with the state funding must not conflict with E-rate rules.</a:t>
            </a:r>
          </a:p>
          <a:p>
            <a:pPr lvl="1"/>
            <a:r>
              <a:rPr lang="en-US" dirty="0"/>
              <a:t>The total amount of support, including matching funds, may not exceed 100 percent of the cost of the project.</a:t>
            </a:r>
          </a:p>
          <a:p>
            <a:pPr lvl="1"/>
            <a:r>
              <a:rPr lang="en-US" dirty="0"/>
              <a:t>State match funds may not be applied to any other cost – applicants should create separate funding requests on their FCC Forms 471 for special construction.</a:t>
            </a:r>
          </a:p>
          <a:p>
            <a:pPr marL="971550" lvl="2" indent="-342900">
              <a:buFont typeface="Arial" panose="020B0604020202020204" pitchFamily="34" charset="0"/>
              <a:buChar char="•"/>
            </a:pPr>
            <a:endParaRPr lang="en-US" dirty="0"/>
          </a:p>
          <a:p>
            <a:pPr marL="971550" lvl="2" indent="-342900">
              <a:buFont typeface="Arial" panose="020B0604020202020204" pitchFamily="34" charset="0"/>
              <a:buChar char="•"/>
            </a:pPr>
            <a:endParaRPr lang="en-US" dirty="0"/>
          </a:p>
          <a:p>
            <a:pPr marL="971550"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solidFill>
                <a:srgbClr val="00B050"/>
              </a:solidFill>
            </a:endParaRP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186558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693600"/>
            <a:ext cx="11674817" cy="682440"/>
          </a:xfrm>
        </p:spPr>
        <p:txBody>
          <a:bodyPr/>
          <a:lstStyle/>
          <a:p>
            <a:r>
              <a:rPr lang="en-US" dirty="0" smtClean="0"/>
              <a:t>SEEKING COMPETITIVE BIDS BY SUBMITTING THE FCC FORM 470</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dirty="0"/>
              <a:t>Applicants initiate the required competitive bidding process by submitting the FCC Form 470 in E-rate Productivity Center (EPC).</a:t>
            </a:r>
          </a:p>
          <a:p>
            <a:pPr marL="342900" indent="-342900">
              <a:buFont typeface="Arial" panose="020B0604020202020204" pitchFamily="34" charset="0"/>
              <a:buChar char="•"/>
            </a:pPr>
            <a:r>
              <a:rPr lang="en-US" dirty="0"/>
              <a:t>In EPC, the FCC Form 470 has a drop-down menu of eligible services; applicants must select the services for which they would like to seek bids.</a:t>
            </a:r>
          </a:p>
          <a:p>
            <a:pPr marL="971550" lvl="2"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14</a:t>
            </a:fld>
            <a:endParaRPr lang="en-US" dirty="0"/>
          </a:p>
        </p:txBody>
      </p:sp>
    </p:spTree>
    <p:extLst>
      <p:ext uri="{BB962C8B-B14F-4D97-AF65-F5344CB8AC3E}">
        <p14:creationId xmlns:p14="http://schemas.microsoft.com/office/powerpoint/2010/main" val="23245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SPECIFIC COMPETITIVE BIDDING RULES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Leased lit fiber:  If an applicant is only interested in seeking bids for leased lit fiber, they may do so by posting an FCC Form 470 in EPC that only specifies leased lit fiber as the requested service. (Utilize the “Leased Lit Fiber” drop-down option in EPC when submitting the FCC Form 470.)</a:t>
            </a:r>
          </a:p>
          <a:p>
            <a:pPr>
              <a:buFont typeface="Arial" panose="020B0604020202020204" pitchFamily="34" charset="0"/>
              <a:buChar char="•"/>
            </a:pPr>
            <a:r>
              <a:rPr lang="en-US" dirty="0"/>
              <a:t>Leased dark fiber:  Program rules require applicants considering a Leased Dark Fiber solution for their connectivity must also request bids for a Leased Lit Fiber solution. (Utilize the “Leased Dark Fiber and Leased Lit Fiber” drop-down option in EPC when submitting the FCC Form 470.)</a:t>
            </a:r>
          </a:p>
          <a:p>
            <a:pPr marL="342900" indent="-342900">
              <a:buFont typeface="Arial" panose="020B0604020202020204" pitchFamily="34" charset="0"/>
              <a:buChar char="•"/>
            </a:pPr>
            <a:endParaRPr lang="en-US" sz="2200" dirty="0" smtClean="0">
              <a:solidFill>
                <a:schemeClr val="tx1"/>
              </a:solidFill>
            </a:endParaRP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spTree>
    <p:extLst>
      <p:ext uri="{BB962C8B-B14F-4D97-AF65-F5344CB8AC3E}">
        <p14:creationId xmlns:p14="http://schemas.microsoft.com/office/powerpoint/2010/main" val="2903425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SPECIFIC COMPETITIVE BIDDING RULES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dirty="0"/>
              <a:t>Self-provisioned network:  Applicants that are considering a Self-Provisioned Network solution for their connectivity needs to must also request bids for services provided over third-party networks.  (Utilize the “Self-Provisioned Network and Services Provided Over Third-Party Networks ” drop-down option in EPC when submitting the FCC Form 470.)</a:t>
            </a:r>
          </a:p>
          <a:p>
            <a:pPr marL="342900" indent="-342900">
              <a:buFont typeface="Arial" panose="020B0604020202020204" pitchFamily="34" charset="0"/>
              <a:buChar char="•"/>
            </a:pPr>
            <a:endParaRPr lang="en-US" sz="2200" dirty="0" smtClean="0">
              <a:solidFill>
                <a:schemeClr val="tx1"/>
              </a:solidFill>
            </a:endParaRP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16</a:t>
            </a:fld>
            <a:endParaRPr lang="en-US" dirty="0"/>
          </a:p>
        </p:txBody>
      </p:sp>
    </p:spTree>
    <p:extLst>
      <p:ext uri="{BB962C8B-B14F-4D97-AF65-F5344CB8AC3E}">
        <p14:creationId xmlns:p14="http://schemas.microsoft.com/office/powerpoint/2010/main" val="181014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AND REQUESTS FOR PROPOSALS (RFPS)</a:t>
            </a:r>
            <a:endParaRPr lang="en-US" dirty="0"/>
          </a:p>
        </p:txBody>
      </p:sp>
      <p:sp>
        <p:nvSpPr>
          <p:cNvPr id="3" name="Content Placeholder 2"/>
          <p:cNvSpPr>
            <a:spLocks noGrp="1"/>
          </p:cNvSpPr>
          <p:nvPr>
            <p:ph idx="1"/>
          </p:nvPr>
        </p:nvSpPr>
        <p:spPr>
          <a:xfrm>
            <a:off x="337350" y="1586509"/>
            <a:ext cx="10748571" cy="4112800"/>
          </a:xfrm>
        </p:spPr>
        <p:txBody>
          <a:bodyPr vert="horz" lIns="91440" tIns="45720" rIns="91440" bIns="45720" rtlCol="0" anchor="t">
            <a:noAutofit/>
          </a:bodyPr>
          <a:lstStyle/>
          <a:p>
            <a:pPr>
              <a:buFont typeface="Arial" panose="020B0604020202020204" pitchFamily="34" charset="0"/>
              <a:buChar char="•"/>
            </a:pPr>
            <a:r>
              <a:rPr lang="en-US" dirty="0"/>
              <a:t>The FCC Form 470 and requests for proposals (RFPs) should provide enough information to solicit comprehensive proposals from service providers, but not so much information that the applicant states or implies a preference for a particular connectivity solution, a particular construction route, or particular method of construction. </a:t>
            </a:r>
          </a:p>
          <a:p>
            <a:pPr>
              <a:buFont typeface="Arial" panose="020B0604020202020204" pitchFamily="34" charset="0"/>
              <a:buChar char="•"/>
            </a:pPr>
            <a:r>
              <a:rPr lang="en-US" dirty="0"/>
              <a:t>If posting an RFP for multiple service types make certain that your </a:t>
            </a:r>
            <a:r>
              <a:rPr lang="en-US" dirty="0" smtClean="0"/>
              <a:t>RFP:</a:t>
            </a:r>
          </a:p>
          <a:p>
            <a:pPr lvl="1">
              <a:buFont typeface="Arial" panose="020B0604020202020204" pitchFamily="34" charset="0"/>
              <a:buChar char="•"/>
            </a:pPr>
            <a:r>
              <a:rPr lang="en-US" dirty="0" smtClean="0"/>
              <a:t>Addresses </a:t>
            </a:r>
            <a:r>
              <a:rPr lang="en-US" dirty="0"/>
              <a:t>all of the broadband solutions services for which you are seeking </a:t>
            </a:r>
            <a:r>
              <a:rPr lang="en-US" dirty="0" smtClean="0"/>
              <a:t>bids.</a:t>
            </a:r>
          </a:p>
          <a:p>
            <a:pPr lvl="1">
              <a:buFont typeface="Arial" panose="020B0604020202020204" pitchFamily="34" charset="0"/>
              <a:buChar char="•"/>
            </a:pPr>
            <a:r>
              <a:rPr lang="en-US" dirty="0" smtClean="0"/>
              <a:t>Does </a:t>
            </a:r>
            <a:r>
              <a:rPr lang="en-US" dirty="0"/>
              <a:t>not indicate a preference for one broadband solution over another.</a:t>
            </a:r>
          </a:p>
          <a:p>
            <a:pPr>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427022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FCC FORM 470 AND REQUESTS FOR PROPOSALS (RFPS)</a:t>
            </a:r>
            <a:endParaRPr lang="en-US" dirty="0"/>
          </a:p>
        </p:txBody>
      </p:sp>
      <p:sp>
        <p:nvSpPr>
          <p:cNvPr id="3" name="Content Placeholder 2"/>
          <p:cNvSpPr>
            <a:spLocks noGrp="1"/>
          </p:cNvSpPr>
          <p:nvPr>
            <p:ph idx="1"/>
          </p:nvPr>
        </p:nvSpPr>
        <p:spPr/>
        <p:txBody>
          <a:bodyPr vert="horz" lIns="91440" tIns="45720" rIns="91440" bIns="45720" rtlCol="0" anchor="t">
            <a:noAutofit/>
          </a:bodyPr>
          <a:lstStyle/>
          <a:p>
            <a:pPr>
              <a:buFont typeface="Arial" panose="020B0604020202020204" pitchFamily="34" charset="0"/>
              <a:buChar char="•"/>
            </a:pPr>
            <a:r>
              <a:rPr lang="en-US" sz="2400" dirty="0"/>
              <a:t>Although the E-rate rules do not specifically require applicants to prepare a separate RFP for any eligible service, applicants seeking bids for leased dark fiber services, self-provisioned networks, or the "Other" option will need to upload an RFP in EPC.</a:t>
            </a:r>
          </a:p>
          <a:p>
            <a:pPr>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Tree>
    <p:extLst>
      <p:ext uri="{BB962C8B-B14F-4D97-AF65-F5344CB8AC3E}">
        <p14:creationId xmlns:p14="http://schemas.microsoft.com/office/powerpoint/2010/main" val="422579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REQUIREMENT</a:t>
            </a:r>
            <a:endParaRPr lang="en-US" dirty="0"/>
          </a:p>
        </p:txBody>
      </p:sp>
      <p:sp>
        <p:nvSpPr>
          <p:cNvPr id="3" name="Content Placeholder 2"/>
          <p:cNvSpPr>
            <a:spLocks noGrp="1"/>
          </p:cNvSpPr>
          <p:nvPr>
            <p:ph idx="1"/>
          </p:nvPr>
        </p:nvSpPr>
        <p:spPr>
          <a:xfrm>
            <a:off x="337351" y="1294004"/>
            <a:ext cx="11097362" cy="5201064"/>
          </a:xfrm>
        </p:spPr>
        <p:txBody>
          <a:bodyPr/>
          <a:lstStyle/>
          <a:p>
            <a:pPr>
              <a:buFont typeface="Arial" panose="020B0604020202020204" pitchFamily="34" charset="0"/>
              <a:buChar char="•"/>
            </a:pPr>
            <a:r>
              <a:rPr lang="en-US" dirty="0"/>
              <a:t>Applicants are required to demonstrate that they selected the most cost-effective service offering.</a:t>
            </a:r>
          </a:p>
          <a:p>
            <a:pPr>
              <a:buFont typeface="Arial" panose="020B0604020202020204" pitchFamily="34" charset="0"/>
              <a:buChar char="•"/>
            </a:pPr>
            <a:r>
              <a:rPr lang="en-US" dirty="0"/>
              <a:t>When an applicant considers bids for the fiber options, the cost-effectiveness analysis should </a:t>
            </a:r>
            <a:r>
              <a:rPr lang="en-US" dirty="0" smtClean="0"/>
              <a:t>include:</a:t>
            </a:r>
          </a:p>
          <a:p>
            <a:pPr lvl="1">
              <a:buFont typeface="Arial" panose="020B0604020202020204" pitchFamily="34" charset="0"/>
              <a:buChar char="•"/>
            </a:pPr>
            <a:r>
              <a:rPr lang="en-US" dirty="0" smtClean="0"/>
              <a:t>A </a:t>
            </a:r>
            <a:r>
              <a:rPr lang="en-US" dirty="0"/>
              <a:t>comprehensive explanation of the cost breakdown of the chosen service option over the other available service options.</a:t>
            </a:r>
          </a:p>
          <a:p>
            <a:pPr lvl="1">
              <a:buFont typeface="Arial" panose="020B0604020202020204" pitchFamily="34" charset="0"/>
              <a:buChar char="•"/>
            </a:pPr>
            <a:r>
              <a:rPr lang="en-US" dirty="0"/>
              <a:t>An evaluation of the expected useful life of the facility, and compare the combined upfront and recurring costs associated with the service. </a:t>
            </a:r>
          </a:p>
          <a:p>
            <a:pPr lvl="1">
              <a:buFont typeface="Arial" panose="020B0604020202020204" pitchFamily="34" charset="0"/>
              <a:buChar char="•"/>
            </a:pPr>
            <a:r>
              <a:rPr lang="en-US" dirty="0"/>
              <a:t>If considering a leased dark fiber options, this would include, for example, comparing the charges associated with leasing the fiber, costs for any modulating equipment, and M&amp;O costs with the cost of leased lit fiber options over a comparable period of time.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19</a:t>
            </a:fld>
            <a:endParaRPr lang="en-US" dirty="0"/>
          </a:p>
        </p:txBody>
      </p:sp>
    </p:spTree>
    <p:extLst>
      <p:ext uri="{BB962C8B-B14F-4D97-AF65-F5344CB8AC3E}">
        <p14:creationId xmlns:p14="http://schemas.microsoft.com/office/powerpoint/2010/main" val="247555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223" y="2112885"/>
            <a:ext cx="2031157" cy="1419285"/>
          </a:xfrm>
        </p:spPr>
        <p:txBody>
          <a:bodyPr/>
          <a:lstStyle/>
          <a:p>
            <a:pPr algn="ctr"/>
            <a:r>
              <a:rPr lang="en-US" dirty="0" smtClean="0"/>
              <a:t>AGENDA</a:t>
            </a:r>
            <a:endParaRPr lang="en-US" dirty="0"/>
          </a:p>
        </p:txBody>
      </p:sp>
      <p:sp>
        <p:nvSpPr>
          <p:cNvPr id="3" name="Content Placeholder 2"/>
          <p:cNvSpPr>
            <a:spLocks noGrp="1"/>
          </p:cNvSpPr>
          <p:nvPr>
            <p:ph idx="1"/>
          </p:nvPr>
        </p:nvSpPr>
        <p:spPr>
          <a:xfrm>
            <a:off x="5832629" y="424206"/>
            <a:ext cx="5020322" cy="6297269"/>
          </a:xfrm>
        </p:spPr>
        <p:txBody>
          <a:bodyPr vert="horz" lIns="91440" tIns="45720" rIns="91440" bIns="45720" rtlCol="0" anchor="t">
            <a:noAutofit/>
          </a:bodyPr>
          <a:lstStyle/>
          <a:p>
            <a:pPr marL="457200" indent="-457200">
              <a:buFont typeface="Arial" panose="020B0604020202020204" pitchFamily="34" charset="0"/>
              <a:buChar char="•"/>
            </a:pPr>
            <a:r>
              <a:rPr lang="en-US" sz="2400" dirty="0" smtClean="0"/>
              <a:t>Identifying E-rate eligible fiber services and charges</a:t>
            </a:r>
          </a:p>
          <a:p>
            <a:pPr marL="457200" indent="-457200">
              <a:buFont typeface="Arial" panose="020B0604020202020204" pitchFamily="34" charset="0"/>
              <a:buChar char="•"/>
            </a:pPr>
            <a:r>
              <a:rPr lang="en-US" sz="2400" dirty="0" smtClean="0"/>
              <a:t>Installment Plans and State Match Funds (Special Construction)</a:t>
            </a:r>
            <a:endParaRPr lang="en-US" sz="2400" dirty="0"/>
          </a:p>
          <a:p>
            <a:pPr marL="457200" indent="-457200">
              <a:buFont typeface="Arial" panose="020B0604020202020204" pitchFamily="34" charset="0"/>
              <a:buChar char="•"/>
            </a:pPr>
            <a:r>
              <a:rPr lang="en-US" sz="2400" dirty="0" smtClean="0"/>
              <a:t>Requesting proposals for fiber service options (FCC Form 470)</a:t>
            </a:r>
          </a:p>
          <a:p>
            <a:pPr marL="457200" indent="-457200">
              <a:buFont typeface="Arial" panose="020B0604020202020204" pitchFamily="34" charset="0"/>
              <a:buChar char="•"/>
            </a:pPr>
            <a:r>
              <a:rPr lang="en-US" sz="2400" dirty="0" smtClean="0"/>
              <a:t>Evaluating cost-effectiveness of fiber service options</a:t>
            </a:r>
          </a:p>
          <a:p>
            <a:pPr marL="457200" indent="-457200">
              <a:buFont typeface="Arial" panose="020B0604020202020204" pitchFamily="34" charset="0"/>
              <a:buChar char="•"/>
            </a:pPr>
            <a:r>
              <a:rPr lang="en-US" sz="2400" dirty="0" smtClean="0"/>
              <a:t>Preparing a fiber </a:t>
            </a:r>
            <a:r>
              <a:rPr lang="en-US" sz="2400" dirty="0"/>
              <a:t>f</a:t>
            </a:r>
            <a:r>
              <a:rPr lang="en-US" sz="2400" dirty="0" smtClean="0"/>
              <a:t>unding request (FCC Form 471)</a:t>
            </a:r>
          </a:p>
          <a:p>
            <a:pPr marL="457200" indent="-457200">
              <a:buFont typeface="Arial" panose="020B0604020202020204" pitchFamily="34" charset="0"/>
              <a:buChar char="•"/>
            </a:pPr>
            <a:r>
              <a:rPr lang="en-US" sz="2400" dirty="0" smtClean="0"/>
              <a:t>Service delivery </a:t>
            </a:r>
            <a:r>
              <a:rPr lang="en-US" sz="2400" dirty="0"/>
              <a:t>d</a:t>
            </a:r>
            <a:r>
              <a:rPr lang="en-US" sz="2400" dirty="0" smtClean="0"/>
              <a:t>eadlines and extensions (FCC Form 500)</a:t>
            </a:r>
          </a:p>
          <a:p>
            <a:pPr marL="457200" indent="-457200">
              <a:buFont typeface="Arial" panose="020B0604020202020204" pitchFamily="34" charset="0"/>
              <a:buChar char="•"/>
            </a:pPr>
            <a:r>
              <a:rPr lang="en-US" sz="2400" dirty="0" smtClean="0"/>
              <a:t>Service provider’s role in process and FCC Form 471 Tips</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a:t>
            </a:fld>
            <a:endParaRPr lang="en-US" dirty="0"/>
          </a:p>
        </p:txBody>
      </p:sp>
      <p:sp>
        <p:nvSpPr>
          <p:cNvPr id="5" name="Footer Placeholder 4"/>
          <p:cNvSpPr>
            <a:spLocks noGrp="1"/>
          </p:cNvSpPr>
          <p:nvPr>
            <p:ph type="ftr" sz="quarter" idx="10"/>
          </p:nvPr>
        </p:nvSpPr>
        <p:spPr/>
        <p:txBody>
          <a:bodyPr/>
          <a:lstStyle/>
          <a:p>
            <a:pPr marL="12700" lvl="0">
              <a:lnSpc>
                <a:spcPts val="969"/>
              </a:lnSpc>
            </a:pPr>
            <a:r>
              <a:rPr lang="de-DE" dirty="0">
                <a:solidFill>
                  <a:srgbClr val="0062FF"/>
                </a:solidFill>
                <a:latin typeface="Source Sans Pro" charset="0"/>
                <a:ea typeface="Source Sans Pro" charset="0"/>
              </a:rPr>
              <a:t>© 2017 </a:t>
            </a:r>
            <a:r>
              <a:rPr lang="en-US" dirty="0">
                <a:solidFill>
                  <a:srgbClr val="0062FF"/>
                </a:solidFill>
                <a:latin typeface="Source Sans Pro" charset="0"/>
                <a:ea typeface="Source Sans Pro" charset="0"/>
              </a:rPr>
              <a:t>Universal Service Administrative Co. </a:t>
            </a:r>
            <a:endParaRPr lang="en-US" dirty="0">
              <a:latin typeface="SourceSansPro-Light"/>
              <a:ea typeface="Source Sans Pro" charset="0"/>
              <a:cs typeface="SourceSansPro-Light"/>
            </a:endParaRPr>
          </a:p>
        </p:txBody>
      </p:sp>
    </p:spTree>
    <p:extLst>
      <p:ext uri="{BB962C8B-B14F-4D97-AF65-F5344CB8AC3E}">
        <p14:creationId xmlns:p14="http://schemas.microsoft.com/office/powerpoint/2010/main" val="3833513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FOR FIBER SERVICE OPTIONS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comparison time period must be defensible and aligned with the applicant’s anticipated use of the assets.</a:t>
            </a:r>
          </a:p>
          <a:p>
            <a:pPr>
              <a:buFont typeface="Arial" panose="020B0604020202020204" pitchFamily="34" charset="0"/>
              <a:buChar char="•"/>
            </a:pPr>
            <a:r>
              <a:rPr lang="en-US" dirty="0"/>
              <a:t>Decisions must have a tangible basis and the result should be reasonable.</a:t>
            </a:r>
          </a:p>
          <a:p>
            <a:pPr>
              <a:buFont typeface="Arial" panose="020B0604020202020204" pitchFamily="34" charset="0"/>
              <a:buChar char="•"/>
            </a:pPr>
            <a:r>
              <a:rPr lang="en-US" dirty="0"/>
              <a:t>Include explanations on any assumptions made during the evaluation, such as expected useful life, frequency of equipment refreshes, etc.</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20</a:t>
            </a:fld>
            <a:endParaRPr lang="en-US" dirty="0"/>
          </a:p>
        </p:txBody>
      </p:sp>
    </p:spTree>
    <p:extLst>
      <p:ext uri="{BB962C8B-B14F-4D97-AF65-F5344CB8AC3E}">
        <p14:creationId xmlns:p14="http://schemas.microsoft.com/office/powerpoint/2010/main" val="363794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FOR FIBER SERVICE OPTIONS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Service Specific Considerations for </a:t>
            </a:r>
            <a:r>
              <a:rPr lang="en-US" dirty="0" smtClean="0"/>
              <a:t>Cost-Effectiveness</a:t>
            </a:r>
          </a:p>
          <a:p>
            <a:pPr lvl="1"/>
            <a:r>
              <a:rPr lang="en-US" dirty="0"/>
              <a:t>Self-Provisioned Networks: Consider all costs of owning, operating, and maintaining a network (e.g., recurring fees for maintenance and operations, network equipment, equipment refreshes).</a:t>
            </a:r>
          </a:p>
          <a:p>
            <a:pPr lvl="1"/>
            <a:r>
              <a:rPr lang="en-US" dirty="0"/>
              <a:t>Leased Dark Fiber: Consider all of the costs of leasing, lighting, maintaining, and/or operating the dark fiber.</a:t>
            </a:r>
          </a:p>
          <a:p>
            <a:pPr lvl="1"/>
            <a:r>
              <a:rPr lang="en-US" dirty="0"/>
              <a:t>Leased Lit Fiber: Comparison should project demand for bandwidth over the comparison period and how costs of bandwidth may vary over time.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Tree>
    <p:extLst>
      <p:ext uri="{BB962C8B-B14F-4D97-AF65-F5344CB8AC3E}">
        <p14:creationId xmlns:p14="http://schemas.microsoft.com/office/powerpoint/2010/main" val="34987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FUNDING REQUEST</a:t>
            </a:r>
            <a:endParaRPr lang="en-US" dirty="0"/>
          </a:p>
        </p:txBody>
      </p:sp>
      <p:sp>
        <p:nvSpPr>
          <p:cNvPr id="3" name="Content Placeholder 2"/>
          <p:cNvSpPr>
            <a:spLocks noGrp="1"/>
          </p:cNvSpPr>
          <p:nvPr>
            <p:ph idx="1"/>
          </p:nvPr>
        </p:nvSpPr>
        <p:spPr>
          <a:xfrm>
            <a:off x="337351" y="1577082"/>
            <a:ext cx="9898602" cy="4889706"/>
          </a:xfrm>
        </p:spPr>
        <p:txBody>
          <a:bodyPr/>
          <a:lstStyle/>
          <a:p>
            <a:pPr marL="457200" indent="-457200">
              <a:buFont typeface="Arial" panose="020B0604020202020204" pitchFamily="34" charset="0"/>
              <a:buChar char="•"/>
            </a:pPr>
            <a:r>
              <a:rPr lang="en-US" dirty="0" smtClean="0"/>
              <a:t>Applicants will be asked to provide an explanation of the cost effectiveness of their service selection.</a:t>
            </a:r>
            <a:endParaRPr lang="en-US" dirty="0"/>
          </a:p>
          <a:p>
            <a:pPr lvl="1"/>
            <a:r>
              <a:rPr lang="en-US" dirty="0"/>
              <a:t>Provide line item level details on any charges related to the service.</a:t>
            </a:r>
          </a:p>
          <a:p>
            <a:pPr lvl="1"/>
            <a:r>
              <a:rPr lang="en-US" dirty="0"/>
              <a:t>Work with your service provider to understand and be able to explain the reasonableness and need for any associated costs.  Examples:</a:t>
            </a:r>
          </a:p>
          <a:p>
            <a:pPr lvl="2"/>
            <a:r>
              <a:rPr lang="en-US" sz="2400" dirty="0"/>
              <a:t>Pole make ready cost (aerial)</a:t>
            </a:r>
          </a:p>
          <a:p>
            <a:pPr lvl="2"/>
            <a:r>
              <a:rPr lang="en-US" sz="2400" dirty="0"/>
              <a:t>Large number of splices</a:t>
            </a:r>
          </a:p>
          <a:p>
            <a:pPr lvl="2"/>
            <a:r>
              <a:rPr lang="en-US" sz="2400" dirty="0"/>
              <a:t>Large quantity of </a:t>
            </a:r>
            <a:r>
              <a:rPr lang="en-US" sz="2400" dirty="0" smtClean="0"/>
              <a:t>hand holes </a:t>
            </a:r>
            <a:r>
              <a:rPr lang="en-US" sz="2400" dirty="0"/>
              <a:t>or vaults (buried) </a:t>
            </a:r>
          </a:p>
          <a:p>
            <a:pPr lvl="1"/>
            <a:r>
              <a:rPr lang="en-US" dirty="0"/>
              <a:t>Provide a map utilizing GIS data as part of the cost-per-foot evaluation.</a:t>
            </a:r>
          </a:p>
          <a:p>
            <a:pPr lvl="1"/>
            <a:r>
              <a:rPr lang="en-US" dirty="0"/>
              <a:t>Communicate the time frame when the investment of USF will yield cost savings.</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Tree>
    <p:extLst>
      <p:ext uri="{BB962C8B-B14F-4D97-AF65-F5344CB8AC3E}">
        <p14:creationId xmlns:p14="http://schemas.microsoft.com/office/powerpoint/2010/main" val="162732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FIBER</a:t>
            </a:r>
            <a:br>
              <a:rPr lang="en-US" dirty="0"/>
            </a:b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Subject to the same cost-allocation requirements as all E-rate eligible services and funding requests:</a:t>
            </a:r>
          </a:p>
          <a:p>
            <a:pPr lvl="1"/>
            <a:r>
              <a:rPr lang="en-US" dirty="0"/>
              <a:t>E-rate funds may only be used to pay for services and products used by eligible entities for an eligible purpose (i.e., a primarily educational purpose).</a:t>
            </a:r>
          </a:p>
          <a:p>
            <a:pPr lvl="1"/>
            <a:r>
              <a:rPr lang="en-US" dirty="0"/>
              <a:t>All costs associated with fiber installed for use by an ineligible entity or for an ineligible purpose must be allocated out of a special construction funding request.</a:t>
            </a:r>
          </a:p>
          <a:p>
            <a:pPr lvl="1"/>
            <a:r>
              <a:rPr lang="en-US" dirty="0"/>
              <a:t>Includes all costs above and beyond what would be incurred if only the fiber required to serve the applicant were installed.</a:t>
            </a:r>
          </a:p>
          <a:p>
            <a:pPr marL="457200" lvl="1" indent="0">
              <a:buNone/>
            </a:pPr>
            <a:endParaRPr lang="en-US" sz="900" b="1" i="1" dirty="0" smtClean="0"/>
          </a:p>
        </p:txBody>
      </p:sp>
      <p:sp>
        <p:nvSpPr>
          <p:cNvPr id="5" name="Slide Number Placeholder 4"/>
          <p:cNvSpPr>
            <a:spLocks noGrp="1"/>
          </p:cNvSpPr>
          <p:nvPr>
            <p:ph type="sldNum" sz="quarter" idx="11"/>
          </p:nvPr>
        </p:nvSpPr>
        <p:spPr/>
        <p:txBody>
          <a:bodyPr/>
          <a:lstStyle/>
          <a:p>
            <a:fld id="{77DFCED7-EB59-654B-ACD8-84CE8F59160C}" type="slidenum">
              <a:rPr lang="en-US" smtClean="0"/>
              <a:pPr/>
              <a:t>23</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24095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a:t>
            </a:r>
            <a:r>
              <a:rPr lang="en-US" dirty="0" smtClean="0"/>
              <a:t>FIBER</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sz="3000" dirty="0"/>
              <a:t>A cost-allocation requires a clear delineation of costs.</a:t>
            </a:r>
          </a:p>
          <a:p>
            <a:pPr>
              <a:buFont typeface="Arial" panose="020B0604020202020204" pitchFamily="34" charset="0"/>
              <a:buChar char="•"/>
            </a:pPr>
            <a:r>
              <a:rPr lang="en-US" sz="3000" dirty="0"/>
              <a:t>Must be based on a reasonable, tangible basis that reaches a realistic result.</a:t>
            </a:r>
          </a:p>
          <a:p>
            <a:pPr>
              <a:buFont typeface="Arial" panose="020B0604020202020204" pitchFamily="34" charset="0"/>
              <a:buChar char="•"/>
            </a:pPr>
            <a:r>
              <a:rPr lang="en-US" sz="3000" dirty="0"/>
              <a:t>Cost-allocations must be supported by documentation.</a:t>
            </a:r>
          </a:p>
          <a:p>
            <a:pPr>
              <a:buFont typeface="Arial" panose="020B0604020202020204" pitchFamily="34" charset="0"/>
              <a:buChar char="•"/>
            </a:pPr>
            <a:endParaRPr lang="en-US" dirty="0"/>
          </a:p>
          <a:p>
            <a:pPr marL="0" indent="0">
              <a:buNone/>
            </a:pPr>
            <a:r>
              <a:rPr lang="en-US" sz="3000" b="1" dirty="0"/>
              <a:t>Reminder</a:t>
            </a:r>
            <a:r>
              <a:rPr lang="en-US" sz="3000" dirty="0"/>
              <a:t>: All fiber and facilities installed as part of a self-provisioned network must be owned by eligible schools/libraries and may not be used by other entities (i.e., resold). Limited exception per program rules for </a:t>
            </a:r>
            <a:r>
              <a:rPr lang="en-US" sz="3000" dirty="0" smtClean="0"/>
              <a:t>consortia</a:t>
            </a:r>
            <a:endParaRPr lang="en-US" sz="30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624208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COST-ALLOCATION: FIBER</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endParaRPr lang="en-US" sz="900" b="1" i="1" dirty="0" smtClean="0"/>
          </a:p>
          <a:p>
            <a:pPr>
              <a:buFont typeface="Arial" panose="020B0604020202020204" pitchFamily="34" charset="0"/>
              <a:buChar char="•"/>
            </a:pPr>
            <a:r>
              <a:rPr lang="en-US" sz="3000" dirty="0"/>
              <a:t>Special construction charges are only eligible for support if the new fiber is lit by the end of the funding year:</a:t>
            </a:r>
          </a:p>
          <a:p>
            <a:pPr lvl="1"/>
            <a:r>
              <a:rPr lang="en-US" sz="2600" dirty="0"/>
              <a:t>Excess fiber strands (i.e., fiber strands that are not lit for the applicant’s use in the same FY) may be installed for the applicant’s exclusive future use.</a:t>
            </a:r>
          </a:p>
          <a:p>
            <a:pPr lvl="1"/>
            <a:r>
              <a:rPr lang="en-US" sz="2600" dirty="0"/>
              <a:t>Cost of the fiber strands not lit within that FY must be allocated out of the funding request.</a:t>
            </a:r>
          </a:p>
          <a:p>
            <a:pPr lvl="1"/>
            <a:r>
              <a:rPr lang="en-US" sz="2600" dirty="0"/>
              <a:t>Remaining special construction charges need not be cost-allocated.</a:t>
            </a:r>
          </a:p>
          <a:p>
            <a:pPr lvl="1"/>
            <a:r>
              <a:rPr lang="en-US" sz="2600" dirty="0"/>
              <a:t>Recurring charges of using the excess fiber strands will be eligible for support in the funding year that they are lit for the applicant’s use.</a:t>
            </a:r>
          </a:p>
        </p:txBody>
      </p:sp>
      <p:sp>
        <p:nvSpPr>
          <p:cNvPr id="5" name="Slide Number Placeholder 4"/>
          <p:cNvSpPr>
            <a:spLocks noGrp="1"/>
          </p:cNvSpPr>
          <p:nvPr>
            <p:ph type="sldNum" sz="quarter" idx="11"/>
          </p:nvPr>
        </p:nvSpPr>
        <p:spPr/>
        <p:txBody>
          <a:bodyPr/>
          <a:lstStyle/>
          <a:p>
            <a:fld id="{77DFCED7-EB59-654B-ACD8-84CE8F59160C}" type="slidenum">
              <a:rPr lang="en-US" smtClean="0"/>
              <a:pPr/>
              <a:t>25</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751870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a:xfrm>
            <a:off x="337351" y="1709057"/>
            <a:ext cx="9898602" cy="4371232"/>
          </a:xfrm>
        </p:spPr>
        <p:txBody>
          <a:bodyPr>
            <a:normAutofit fontScale="85000" lnSpcReduction="20000"/>
          </a:bodyPr>
          <a:lstStyle/>
          <a:p>
            <a:pPr>
              <a:lnSpc>
                <a:spcPct val="110000"/>
              </a:lnSpc>
              <a:buFont typeface="Arial" panose="020B0604020202020204" pitchFamily="34" charset="0"/>
              <a:buChar char="•"/>
            </a:pPr>
            <a:r>
              <a:rPr lang="en-US" sz="3300" b="1" dirty="0"/>
              <a:t>Example 1:  </a:t>
            </a:r>
            <a:r>
              <a:rPr lang="en-US" sz="3300" dirty="0"/>
              <a:t>Leased lit fiber or leased dark fiber provider installs 12-strands in fiber run to a large school district hub and wants to add 36 additional strands for its own ineligible use, resulting in additional labor costs (e.g., splicing) and plant costs (e.g., larger termination boards, additional </a:t>
            </a:r>
            <a:r>
              <a:rPr lang="en-US" sz="3300" dirty="0" err="1"/>
              <a:t>handholes</a:t>
            </a:r>
            <a:r>
              <a:rPr lang="en-US" sz="3300" dirty="0"/>
              <a:t>).  </a:t>
            </a:r>
          </a:p>
          <a:p>
            <a:pPr>
              <a:buFont typeface="Arial" panose="020B0604020202020204" pitchFamily="34" charset="0"/>
              <a:buChar char="•"/>
            </a:pPr>
            <a:endParaRPr lang="en-US" sz="3000" dirty="0"/>
          </a:p>
          <a:p>
            <a:pPr marL="400050" lvl="1" indent="0">
              <a:buNone/>
            </a:pPr>
            <a:r>
              <a:rPr lang="en-US" sz="2800" b="1" i="1" dirty="0">
                <a:solidFill>
                  <a:srgbClr val="FE5000"/>
                </a:solidFill>
              </a:rPr>
              <a:t>Result</a:t>
            </a:r>
            <a:r>
              <a:rPr lang="en-US" sz="2800" b="1" dirty="0">
                <a:solidFill>
                  <a:srgbClr val="FE5000"/>
                </a:solidFill>
              </a:rPr>
              <a:t>: </a:t>
            </a:r>
            <a:r>
              <a:rPr lang="en-US" sz="2800" dirty="0"/>
              <a:t>Cost of 36 additional fiber strands and all associated incremental increases in costs (e.g., the additional labor/outside plant costs) above what would be incurred if only the 12-strands of fiber were installed must be allocated out of the applicant’s special construction funding request</a:t>
            </a:r>
            <a:r>
              <a:rPr lang="en-US" sz="2800" dirty="0" smtClean="0"/>
              <a:t>.</a:t>
            </a:r>
            <a:endParaRPr lang="en-US" sz="28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26</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468550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a:xfrm>
            <a:off x="337351" y="1696825"/>
            <a:ext cx="9898602" cy="4125032"/>
          </a:xfrm>
        </p:spPr>
        <p:txBody>
          <a:bodyPr>
            <a:normAutofit/>
          </a:bodyPr>
          <a:lstStyle/>
          <a:p>
            <a:pPr>
              <a:buFont typeface="Arial" panose="020B0604020202020204" pitchFamily="34" charset="0"/>
              <a:buChar char="•"/>
            </a:pPr>
            <a:r>
              <a:rPr lang="en-US" b="1" dirty="0" smtClean="0"/>
              <a:t>Example </a:t>
            </a:r>
            <a:r>
              <a:rPr lang="en-US" b="1" dirty="0"/>
              <a:t>3: </a:t>
            </a:r>
            <a:r>
              <a:rPr lang="en-US" dirty="0"/>
              <a:t>School district seeks to install 48 strands of fiber in a self-provisioned network that will be used by the school district, the State Department of Social Services, and a non-profit organization</a:t>
            </a:r>
            <a:r>
              <a:rPr lang="en-US" dirty="0" smtClean="0"/>
              <a:t>.</a:t>
            </a:r>
          </a:p>
          <a:p>
            <a:pPr>
              <a:buFont typeface="Arial" panose="020B0604020202020204" pitchFamily="34" charset="0"/>
              <a:buChar char="•"/>
            </a:pPr>
            <a:endParaRPr lang="en-US" dirty="0"/>
          </a:p>
          <a:p>
            <a:pPr marL="400050" lvl="1" indent="0">
              <a:buNone/>
            </a:pPr>
            <a:r>
              <a:rPr lang="en-US" b="1" i="1" dirty="0">
                <a:solidFill>
                  <a:srgbClr val="FE5000"/>
                </a:solidFill>
              </a:rPr>
              <a:t>Result: </a:t>
            </a:r>
            <a:r>
              <a:rPr lang="en-US" dirty="0"/>
              <a:t>Funding request denied.  Self-provisioned networks must be owned by eligible schools and libraries, which may not resell E-rate-supported services and products.</a:t>
            </a:r>
          </a:p>
          <a:p>
            <a:endParaRPr lang="en-US" sz="21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27</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1495116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COST-ALLOCATION: FIBER EXAMPLES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t>Example </a:t>
            </a:r>
            <a:r>
              <a:rPr lang="en-US" b="1" dirty="0"/>
              <a:t>4: </a:t>
            </a:r>
            <a:r>
              <a:rPr lang="en-US" dirty="0"/>
              <a:t>The applicant is an E-rate consortium comprised of schools and municipal entities. It seeks to self-provision a network that will be owned entirely by the schools, but will also be used by the municipal entities. </a:t>
            </a:r>
            <a:endParaRPr lang="en-US" dirty="0" smtClean="0"/>
          </a:p>
          <a:p>
            <a:pPr>
              <a:buFont typeface="Arial" panose="020B0604020202020204" pitchFamily="34" charset="0"/>
              <a:buChar char="•"/>
            </a:pPr>
            <a:endParaRPr lang="en-US" dirty="0"/>
          </a:p>
          <a:p>
            <a:pPr marL="400050" lvl="1" indent="0">
              <a:buNone/>
            </a:pPr>
            <a:r>
              <a:rPr lang="en-US" b="1" i="1" dirty="0">
                <a:solidFill>
                  <a:srgbClr val="FE5000"/>
                </a:solidFill>
              </a:rPr>
              <a:t>Result: </a:t>
            </a:r>
            <a:r>
              <a:rPr lang="en-US" dirty="0"/>
              <a:t>The cost of all fiber strands used by the municipal entities must be allocated out of the funding request, as well as any additional special construction costs incurred because of the installation of those fiber strands (e.g., any increased labor charges, increased plant costs, 100% of the costs of any laterals built to the municipal entities).</a:t>
            </a:r>
          </a:p>
        </p:txBody>
      </p:sp>
      <p:sp>
        <p:nvSpPr>
          <p:cNvPr id="5" name="Slide Number Placeholder 4"/>
          <p:cNvSpPr>
            <a:spLocks noGrp="1"/>
          </p:cNvSpPr>
          <p:nvPr>
            <p:ph type="sldNum" sz="quarter" idx="11"/>
          </p:nvPr>
        </p:nvSpPr>
        <p:spPr/>
        <p:txBody>
          <a:bodyPr/>
          <a:lstStyle/>
          <a:p>
            <a:fld id="{77DFCED7-EB59-654B-ACD8-84CE8F59160C}" type="slidenum">
              <a:rPr lang="en-US" smtClean="0"/>
              <a:pPr/>
              <a:t>28</a:t>
            </a:fld>
            <a:endParaRPr lang="en-US" dirty="0"/>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530207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2380"/>
            <a:ext cx="11016449" cy="682440"/>
          </a:xfrm>
        </p:spPr>
        <p:txBody>
          <a:bodyPr/>
          <a:lstStyle/>
          <a:p>
            <a:r>
              <a:rPr lang="en-US" dirty="0" smtClean="0"/>
              <a:t>SPECIAL CONSTRUCTION FUNDING REQUEST INFORMATION  </a:t>
            </a:r>
            <a:endParaRPr lang="en-US" dirty="0"/>
          </a:p>
        </p:txBody>
      </p:sp>
      <p:sp>
        <p:nvSpPr>
          <p:cNvPr id="6" name="Content Placeholder 5"/>
          <p:cNvSpPr>
            <a:spLocks noGrp="1"/>
          </p:cNvSpPr>
          <p:nvPr>
            <p:ph idx="1"/>
          </p:nvPr>
        </p:nvSpPr>
        <p:spPr>
          <a:xfrm>
            <a:off x="337351" y="3409541"/>
            <a:ext cx="9898602" cy="2412316"/>
          </a:xfrm>
        </p:spPr>
        <p:txBody>
          <a:bodyPr/>
          <a:lstStyle/>
          <a:p>
            <a:pPr>
              <a:buFont typeface="Arial" panose="020B0604020202020204" pitchFamily="34" charset="0"/>
              <a:buChar char="•"/>
            </a:pPr>
            <a:r>
              <a:rPr lang="en-US" sz="2400" dirty="0"/>
              <a:t>Tips for entering responses to the highlighted fields when submitting an FCC Form 471 seeking special construction support</a:t>
            </a:r>
            <a:r>
              <a:rPr lang="en-US" sz="2400" dirty="0" smtClean="0"/>
              <a:t>.</a:t>
            </a:r>
            <a:endParaRPr lang="en-US" sz="2400" dirty="0"/>
          </a:p>
          <a:p>
            <a:pPr>
              <a:buFont typeface="Arial" panose="020B0604020202020204" pitchFamily="34" charset="0"/>
              <a:buChar char="•"/>
            </a:pPr>
            <a:r>
              <a:rPr lang="en-US" sz="2400" dirty="0"/>
              <a:t>Total Project Plant Route Feet - This measure only accounts for newly deployed fiber, and should not include any existing fiber. (e.g., If the total project covers 150,000 feet but 5,000 feet is existing infrastructure that will be spliced to the newly deployed fiber, the response to this field would be 145,000 feet.)</a:t>
            </a:r>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29</a:t>
            </a:fld>
            <a:endParaRPr lang="en-US" dirty="0"/>
          </a:p>
        </p:txBody>
      </p:sp>
      <p:pic>
        <p:nvPicPr>
          <p:cNvPr id="5" name="Picture 4"/>
          <p:cNvPicPr/>
          <p:nvPr/>
        </p:nvPicPr>
        <p:blipFill>
          <a:blip r:embed="rId3"/>
          <a:stretch>
            <a:fillRect/>
          </a:stretch>
        </p:blipFill>
        <p:spPr>
          <a:xfrm>
            <a:off x="958038" y="929231"/>
            <a:ext cx="10066020" cy="2480310"/>
          </a:xfrm>
          <a:prstGeom prst="rect">
            <a:avLst/>
          </a:prstGeom>
        </p:spPr>
      </p:pic>
    </p:spTree>
    <p:extLst>
      <p:ext uri="{BB962C8B-B14F-4D97-AF65-F5344CB8AC3E}">
        <p14:creationId xmlns:p14="http://schemas.microsoft.com/office/powerpoint/2010/main" val="333123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53946" y="1565591"/>
            <a:ext cx="3465766" cy="3995928"/>
          </a:xfrm>
        </p:spPr>
        <p:txBody>
          <a:bodyPr/>
          <a:lstStyle/>
          <a:p>
            <a:r>
              <a:rPr lang="en-US" sz="2300" dirty="0"/>
              <a:t>Complete applicant ownership of a high-speed broadband network. The applicant hires a vendor to construct the network or a portion of the network, and thereafter owns and maintains that network or portion of the network, including all of the fiber strands and conduit. </a:t>
            </a:r>
          </a:p>
          <a:p>
            <a:endParaRPr lang="en-US" dirty="0"/>
          </a:p>
        </p:txBody>
      </p:sp>
      <p:sp>
        <p:nvSpPr>
          <p:cNvPr id="2" name="Title 1"/>
          <p:cNvSpPr>
            <a:spLocks noGrp="1"/>
          </p:cNvSpPr>
          <p:nvPr>
            <p:ph type="title"/>
          </p:nvPr>
        </p:nvSpPr>
        <p:spPr>
          <a:xfrm>
            <a:off x="338216" y="854595"/>
            <a:ext cx="3466631" cy="693462"/>
          </a:xfrm>
        </p:spPr>
        <p:txBody>
          <a:bodyPr/>
          <a:lstStyle/>
          <a:p>
            <a:r>
              <a:rPr lang="en-US" dirty="0" smtClean="0"/>
              <a:t>Leased Lit Fiber</a:t>
            </a:r>
            <a:endParaRPr lang="en-US" dirty="0"/>
          </a:p>
        </p:txBody>
      </p:sp>
      <p:sp>
        <p:nvSpPr>
          <p:cNvPr id="7" name="Text Placeholder 6"/>
          <p:cNvSpPr>
            <a:spLocks noGrp="1"/>
          </p:cNvSpPr>
          <p:nvPr>
            <p:ph type="body" sz="quarter" idx="11"/>
          </p:nvPr>
        </p:nvSpPr>
        <p:spPr>
          <a:xfrm>
            <a:off x="4411431" y="1408805"/>
            <a:ext cx="3477958" cy="3995928"/>
          </a:xfrm>
        </p:spPr>
        <p:txBody>
          <a:bodyPr/>
          <a:lstStyle/>
          <a:p>
            <a:r>
              <a:rPr lang="en-US" sz="2300" dirty="0"/>
              <a:t>The E-rate applicant leases capacity (i.e., a specific number of strands) on a service provider-owned and maintained fiber network.  The applicant pays separately for modulating equipment to light the fiber in order to transmit data over that fiber.</a:t>
            </a:r>
          </a:p>
        </p:txBody>
      </p:sp>
      <p:sp>
        <p:nvSpPr>
          <p:cNvPr id="8" name="Text Placeholder 7"/>
          <p:cNvSpPr>
            <a:spLocks noGrp="1"/>
          </p:cNvSpPr>
          <p:nvPr>
            <p:ph type="body" sz="quarter" idx="12"/>
          </p:nvPr>
        </p:nvSpPr>
        <p:spPr>
          <a:xfrm>
            <a:off x="339081" y="1408805"/>
            <a:ext cx="3465766" cy="3995928"/>
          </a:xfrm>
        </p:spPr>
        <p:txBody>
          <a:bodyPr/>
          <a:lstStyle/>
          <a:p>
            <a:r>
              <a:rPr lang="en-US" sz="2300" dirty="0"/>
              <a:t>A fiber-based broadband service where the service provider owns and manages the network, and the E-rate applicant pays a recurring fee to have data transported over the network. </a:t>
            </a:r>
          </a:p>
          <a:p>
            <a:endParaRPr lang="en-US" dirty="0"/>
          </a:p>
        </p:txBody>
      </p:sp>
      <p:sp>
        <p:nvSpPr>
          <p:cNvPr id="4" name="Slide Number Placeholder 3"/>
          <p:cNvSpPr>
            <a:spLocks noGrp="1"/>
          </p:cNvSpPr>
          <p:nvPr>
            <p:ph type="sldNum" sz="quarter" idx="14"/>
          </p:nvPr>
        </p:nvSpPr>
        <p:spPr/>
        <p:txBody>
          <a:bodyPr/>
          <a:lstStyle/>
          <a:p>
            <a:fld id="{77DFCED7-EB59-654B-ACD8-84CE8F59160C}" type="slidenum">
              <a:rPr lang="en-US" smtClean="0"/>
              <a:pPr/>
              <a:t>3</a:t>
            </a:fld>
            <a:endParaRPr lang="en-US" dirty="0"/>
          </a:p>
        </p:txBody>
      </p:sp>
      <p:sp>
        <p:nvSpPr>
          <p:cNvPr id="9" name="Title 1"/>
          <p:cNvSpPr txBox="1">
            <a:spLocks/>
          </p:cNvSpPr>
          <p:nvPr/>
        </p:nvSpPr>
        <p:spPr>
          <a:xfrm>
            <a:off x="433631" y="246379"/>
            <a:ext cx="7032395" cy="44722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E-RATE ELIGIBLE TRANSPORT</a:t>
            </a:r>
            <a:endParaRPr lang="en-US" dirty="0"/>
          </a:p>
        </p:txBody>
      </p:sp>
      <p:sp>
        <p:nvSpPr>
          <p:cNvPr id="10" name="TextBox 9"/>
          <p:cNvSpPr txBox="1"/>
          <p:nvPr/>
        </p:nvSpPr>
        <p:spPr>
          <a:xfrm>
            <a:off x="339081" y="5776854"/>
            <a:ext cx="11076494" cy="800219"/>
          </a:xfrm>
          <a:prstGeom prst="rect">
            <a:avLst/>
          </a:prstGeom>
          <a:noFill/>
        </p:spPr>
        <p:txBody>
          <a:bodyPr wrap="square" rtlCol="0">
            <a:spAutoFit/>
          </a:bodyPr>
          <a:lstStyle/>
          <a:p>
            <a:r>
              <a:rPr lang="en-US" sz="2300" b="1" dirty="0" smtClean="0">
                <a:solidFill>
                  <a:schemeClr val="tx1">
                    <a:lumMod val="65000"/>
                    <a:lumOff val="35000"/>
                  </a:schemeClr>
                </a:solidFill>
                <a:latin typeface="Source Sans Pro" panose="020B0503030403020204" pitchFamily="34" charset="0"/>
                <a:ea typeface="Source Sans Pro" panose="020B0503030403020204" pitchFamily="34" charset="0"/>
              </a:rPr>
              <a:t>*Note: </a:t>
            </a:r>
            <a:r>
              <a:rPr lang="en-US" sz="2300" dirty="0" smtClean="0">
                <a:solidFill>
                  <a:schemeClr val="tx1">
                    <a:lumMod val="65000"/>
                    <a:lumOff val="35000"/>
                  </a:schemeClr>
                </a:solidFill>
                <a:latin typeface="Source Sans Pro" panose="020B0503030403020204" pitchFamily="34" charset="0"/>
                <a:ea typeface="Source Sans Pro" panose="020B0503030403020204" pitchFamily="34" charset="0"/>
              </a:rPr>
              <a:t> Although included as a fiber option, applicants may seek support for self-provisioned networks using technologies other than fiber, such as cable or Microwave.</a:t>
            </a:r>
            <a:endParaRPr lang="en-US" sz="2300" dirty="0">
              <a:solidFill>
                <a:schemeClr val="tx1">
                  <a:lumMod val="65000"/>
                  <a:lumOff val="35000"/>
                </a:schemeClr>
              </a:solidFill>
              <a:latin typeface="Source Sans Pro" panose="020B0503030403020204" pitchFamily="34" charset="0"/>
              <a:ea typeface="Source Sans Pro" panose="020B0503030403020204" pitchFamily="34" charset="0"/>
            </a:endParaRPr>
          </a:p>
        </p:txBody>
      </p:sp>
      <p:sp>
        <p:nvSpPr>
          <p:cNvPr id="11" name="Footer Placeholder 10"/>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3874145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27879"/>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337351" y="3760321"/>
            <a:ext cx="9898602" cy="2061535"/>
          </a:xfrm>
        </p:spPr>
        <p:txBody>
          <a:bodyPr/>
          <a:lstStyle/>
          <a:p>
            <a:pPr>
              <a:buFont typeface="Arial" panose="020B0604020202020204" pitchFamily="34" charset="0"/>
              <a:buChar char="•"/>
            </a:pPr>
            <a:r>
              <a:rPr lang="en-US" sz="2400" dirty="0"/>
              <a:t>Average Cost Per Foot of Outside Plant - This will equal the “Total Special Construction Charges” divided by “Total Project Route Feet.”  (See the example from Item 1:  If total special construction charges are $5,000,000.00, then the response in this field should be $5,000,000.00/145,000 feet = $34.48/foot.)</a:t>
            </a:r>
          </a:p>
          <a:p>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pic>
        <p:nvPicPr>
          <p:cNvPr id="5" name="Picture 4"/>
          <p:cNvPicPr/>
          <p:nvPr/>
        </p:nvPicPr>
        <p:blipFill>
          <a:blip r:embed="rId3"/>
          <a:stretch>
            <a:fillRect/>
          </a:stretch>
        </p:blipFill>
        <p:spPr>
          <a:xfrm>
            <a:off x="935875" y="934904"/>
            <a:ext cx="10066020" cy="2480310"/>
          </a:xfrm>
          <a:prstGeom prst="rect">
            <a:avLst/>
          </a:prstGeom>
        </p:spPr>
      </p:pic>
    </p:spTree>
    <p:extLst>
      <p:ext uri="{BB962C8B-B14F-4D97-AF65-F5344CB8AC3E}">
        <p14:creationId xmlns:p14="http://schemas.microsoft.com/office/powerpoint/2010/main" val="1726380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78531"/>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216816" y="3760321"/>
            <a:ext cx="10972799" cy="2678186"/>
          </a:xfrm>
        </p:spPr>
        <p:txBody>
          <a:bodyPr/>
          <a:lstStyle/>
          <a:p>
            <a:pPr>
              <a:buFont typeface="Arial" panose="020B0604020202020204" pitchFamily="34" charset="0"/>
              <a:buChar char="•"/>
            </a:pPr>
            <a:r>
              <a:rPr lang="en-US" sz="2400" dirty="0"/>
              <a:t>Total Strands - This is the total number of strands installed at the time of construction.  (If the build is segmented into a backbone segment with a 48 strand cable and a lateral segment with a 12 strand cable, then the response for this field would be 60 strands.  You can provide additional explanation in the Narrative field</a:t>
            </a:r>
            <a:r>
              <a:rPr lang="en-US" sz="2400" dirty="0" smtClean="0"/>
              <a:t>.)</a:t>
            </a:r>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31</a:t>
            </a:fld>
            <a:endParaRPr lang="en-US" dirty="0"/>
          </a:p>
        </p:txBody>
      </p:sp>
      <p:pic>
        <p:nvPicPr>
          <p:cNvPr id="5" name="Picture 4"/>
          <p:cNvPicPr/>
          <p:nvPr/>
        </p:nvPicPr>
        <p:blipFill>
          <a:blip r:embed="rId3"/>
          <a:stretch>
            <a:fillRect/>
          </a:stretch>
        </p:blipFill>
        <p:spPr>
          <a:xfrm>
            <a:off x="1021133" y="966703"/>
            <a:ext cx="10066020" cy="2480310"/>
          </a:xfrm>
          <a:prstGeom prst="rect">
            <a:avLst/>
          </a:prstGeom>
        </p:spPr>
      </p:pic>
    </p:spTree>
    <p:extLst>
      <p:ext uri="{BB962C8B-B14F-4D97-AF65-F5344CB8AC3E}">
        <p14:creationId xmlns:p14="http://schemas.microsoft.com/office/powerpoint/2010/main" val="1680770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0" y="352380"/>
            <a:ext cx="11016449" cy="682440"/>
          </a:xfrm>
        </p:spPr>
        <p:txBody>
          <a:bodyPr/>
          <a:lstStyle/>
          <a:p>
            <a:r>
              <a:rPr lang="en-US" dirty="0" smtClean="0"/>
              <a:t>SPECIAL CONSTRUCTION FUNDING REQUEST INFORMATION</a:t>
            </a:r>
            <a:endParaRPr lang="en-US" dirty="0"/>
          </a:p>
        </p:txBody>
      </p:sp>
      <p:sp>
        <p:nvSpPr>
          <p:cNvPr id="6" name="Content Placeholder 5"/>
          <p:cNvSpPr>
            <a:spLocks noGrp="1"/>
          </p:cNvSpPr>
          <p:nvPr>
            <p:ph idx="1"/>
          </p:nvPr>
        </p:nvSpPr>
        <p:spPr>
          <a:xfrm>
            <a:off x="169682" y="3947043"/>
            <a:ext cx="11104775" cy="2016217"/>
          </a:xfrm>
        </p:spPr>
        <p:txBody>
          <a:bodyPr/>
          <a:lstStyle/>
          <a:p>
            <a:pPr>
              <a:buFont typeface="Arial" panose="020B0604020202020204" pitchFamily="34" charset="0"/>
              <a:buChar char="•"/>
            </a:pPr>
            <a:r>
              <a:rPr lang="en-US" sz="2400" dirty="0"/>
              <a:t>Number of E-rate Eligible Strands - This is the total number of strands that (a) will be lit within the current funding year and (b) are for the exclusive use of eligible E-rate entities.  (See the example from Item 3.  If 12 strands are being lit in the backbone segment and 8 strands in the lateral segment for the exclusive use of the E-rate eligible entities, then the response to this field would be 20 strands.)</a:t>
            </a:r>
          </a:p>
          <a:p>
            <a:endParaRPr lang="en-US" dirty="0"/>
          </a:p>
        </p:txBody>
      </p:sp>
      <p:sp>
        <p:nvSpPr>
          <p:cNvPr id="3" name="Footer Placeholder 2"/>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32</a:t>
            </a:fld>
            <a:endParaRPr lang="en-US" dirty="0"/>
          </a:p>
        </p:txBody>
      </p:sp>
      <p:pic>
        <p:nvPicPr>
          <p:cNvPr id="5" name="Picture 4"/>
          <p:cNvPicPr/>
          <p:nvPr/>
        </p:nvPicPr>
        <p:blipFill>
          <a:blip r:embed="rId3"/>
          <a:stretch>
            <a:fillRect/>
          </a:stretch>
        </p:blipFill>
        <p:spPr>
          <a:xfrm>
            <a:off x="887979" y="968832"/>
            <a:ext cx="10066020" cy="2480310"/>
          </a:xfrm>
          <a:prstGeom prst="rect">
            <a:avLst/>
          </a:prstGeom>
        </p:spPr>
      </p:pic>
    </p:spTree>
    <p:extLst>
      <p:ext uri="{BB962C8B-B14F-4D97-AF65-F5344CB8AC3E}">
        <p14:creationId xmlns:p14="http://schemas.microsoft.com/office/powerpoint/2010/main" val="3802904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352380"/>
            <a:ext cx="11016449" cy="682440"/>
          </a:xfrm>
        </p:spPr>
        <p:txBody>
          <a:bodyPr/>
          <a:lstStyle/>
          <a:p>
            <a:r>
              <a:rPr lang="en-US" dirty="0" smtClean="0"/>
              <a:t>NETWORK EQUIPMENT FUNDING REQUEST INFORMATION </a:t>
            </a:r>
            <a:endParaRPr lang="en-US" dirty="0"/>
          </a:p>
        </p:txBody>
      </p:sp>
      <p:sp>
        <p:nvSpPr>
          <p:cNvPr id="7" name="Content Placeholder 6"/>
          <p:cNvSpPr>
            <a:spLocks noGrp="1"/>
          </p:cNvSpPr>
          <p:nvPr>
            <p:ph idx="1"/>
          </p:nvPr>
        </p:nvSpPr>
        <p:spPr>
          <a:xfrm>
            <a:off x="337350" y="3789575"/>
            <a:ext cx="11016450" cy="2648932"/>
          </a:xfrm>
        </p:spPr>
        <p:txBody>
          <a:bodyPr/>
          <a:lstStyle/>
          <a:p>
            <a:pPr>
              <a:buFont typeface="Arial" panose="020B0604020202020204" pitchFamily="34" charset="0"/>
              <a:buChar char="•"/>
            </a:pPr>
            <a:r>
              <a:rPr lang="en-US" sz="2400" dirty="0"/>
              <a:t>If you do not see an option in the drop-down menu that describes your equipment within the “Type of Fiber Network Equipment”, use the “Other” choice and enter the description in the “Enter the Type of Fiber Network Equipment” field.  This will provide USAC with an accurate description of the equipment and help to streamline the review process.  (For example, if your Network Equipment is a “Transceiver” use the “Other” choice and enter the description of “Transceiver.”)</a:t>
            </a:r>
          </a:p>
          <a:p>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33</a:t>
            </a:fld>
            <a:endParaRPr lang="en-US" dirty="0"/>
          </a:p>
        </p:txBody>
      </p:sp>
      <p:pic>
        <p:nvPicPr>
          <p:cNvPr id="6" name="Picture 5"/>
          <p:cNvPicPr/>
          <p:nvPr/>
        </p:nvPicPr>
        <p:blipFill>
          <a:blip r:embed="rId3"/>
          <a:stretch>
            <a:fillRect/>
          </a:stretch>
        </p:blipFill>
        <p:spPr>
          <a:xfrm>
            <a:off x="944187" y="1045799"/>
            <a:ext cx="10317479" cy="2626122"/>
          </a:xfrm>
          <a:prstGeom prst="rect">
            <a:avLst/>
          </a:prstGeom>
        </p:spPr>
      </p:pic>
    </p:spTree>
    <p:extLst>
      <p:ext uri="{BB962C8B-B14F-4D97-AF65-F5344CB8AC3E}">
        <p14:creationId xmlns:p14="http://schemas.microsoft.com/office/powerpoint/2010/main" val="238933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PERIOD (ALL C1 NON-RECURRING CHARGES)</a:t>
            </a:r>
          </a:p>
        </p:txBody>
      </p:sp>
      <p:sp>
        <p:nvSpPr>
          <p:cNvPr id="3" name="Content Placeholder 2"/>
          <p:cNvSpPr>
            <a:spLocks noGrp="1"/>
          </p:cNvSpPr>
          <p:nvPr>
            <p:ph idx="1"/>
          </p:nvPr>
        </p:nvSpPr>
        <p:spPr>
          <a:xfrm>
            <a:off x="337351" y="1376040"/>
            <a:ext cx="11533224" cy="5118278"/>
          </a:xfrm>
        </p:spPr>
        <p:txBody>
          <a:bodyPr/>
          <a:lstStyle/>
          <a:p>
            <a:pPr>
              <a:buFont typeface="Arial" panose="020B0604020202020204" pitchFamily="34" charset="0"/>
              <a:buChar char="•"/>
            </a:pPr>
            <a:r>
              <a:rPr lang="en-US" dirty="0"/>
              <a:t>Installation of all Category One non-recurring services (including special construction charges) </a:t>
            </a:r>
            <a:r>
              <a:rPr lang="en-US" b="1" dirty="0"/>
              <a:t>may begin six months prior to the July 1 start of the funding year</a:t>
            </a:r>
            <a:r>
              <a:rPr lang="en-US" dirty="0"/>
              <a:t> (i.e., or after January 1) if the following conditions are met:</a:t>
            </a:r>
          </a:p>
          <a:p>
            <a:pPr lvl="1">
              <a:buFont typeface="Arial" panose="020B0604020202020204" pitchFamily="34" charset="0"/>
              <a:buChar char="•"/>
            </a:pPr>
            <a:r>
              <a:rPr lang="en-US" dirty="0"/>
              <a:t>Construction begins after selection of the service provider pursuant to </a:t>
            </a:r>
            <a:r>
              <a:rPr lang="en-US" dirty="0" smtClean="0"/>
              <a:t>a valid competitive bidding process. </a:t>
            </a:r>
          </a:p>
          <a:p>
            <a:pPr lvl="1">
              <a:buFont typeface="Arial" panose="020B0604020202020204" pitchFamily="34" charset="0"/>
              <a:buChar char="•"/>
            </a:pPr>
            <a:r>
              <a:rPr lang="en-US" dirty="0"/>
              <a:t>A </a:t>
            </a:r>
            <a:r>
              <a:rPr lang="en-US" dirty="0" smtClean="0"/>
              <a:t>Category </a:t>
            </a:r>
            <a:r>
              <a:rPr lang="en-US" dirty="0"/>
              <a:t>O</a:t>
            </a:r>
            <a:r>
              <a:rPr lang="en-US" dirty="0" smtClean="0"/>
              <a:t>ne </a:t>
            </a:r>
            <a:r>
              <a:rPr lang="en-US" dirty="0"/>
              <a:t>recurring service must depend on the installation of the </a:t>
            </a:r>
            <a:r>
              <a:rPr lang="en-US" dirty="0" smtClean="0"/>
              <a:t>infrastructure.</a:t>
            </a:r>
          </a:p>
          <a:p>
            <a:pPr lvl="1">
              <a:buFont typeface="Arial" panose="020B0604020202020204" pitchFamily="34" charset="0"/>
              <a:buChar char="•"/>
            </a:pPr>
            <a:r>
              <a:rPr lang="en-US" dirty="0"/>
              <a:t>The actual service start date for that recurring service is on or after the start of the </a:t>
            </a:r>
            <a:r>
              <a:rPr lang="en-US" dirty="0" smtClean="0"/>
              <a:t>funding year </a:t>
            </a:r>
            <a:r>
              <a:rPr lang="en-US" dirty="0"/>
              <a:t>(July 1</a:t>
            </a:r>
            <a:r>
              <a:rPr lang="en-US" dirty="0" smtClean="0"/>
              <a:t>).</a:t>
            </a: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34</a:t>
            </a:fld>
            <a:endParaRPr lang="en-US" dirty="0"/>
          </a:p>
        </p:txBody>
      </p:sp>
    </p:spTree>
    <p:extLst>
      <p:ext uri="{BB962C8B-B14F-4D97-AF65-F5344CB8AC3E}">
        <p14:creationId xmlns:p14="http://schemas.microsoft.com/office/powerpoint/2010/main" val="248673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(RECURRING CHARGES)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be eligible for E-rate discounts for recurring charges related to an eligible Category One service, the service must be in use by the end of the relevant funding year (i.e., June 30).  If this June 30 deadline is not met, the recurring charges will not be eligible for support under program rules.  </a:t>
            </a:r>
            <a:r>
              <a:rPr lang="en-US" b="1" dirty="0"/>
              <a:t>There is no extension available for recurring </a:t>
            </a:r>
            <a:r>
              <a:rPr lang="en-US" b="1" dirty="0" smtClean="0"/>
              <a:t>charges.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35</a:t>
            </a:fld>
            <a:endParaRPr lang="en-US" dirty="0"/>
          </a:p>
        </p:txBody>
      </p:sp>
    </p:spTree>
    <p:extLst>
      <p:ext uri="{BB962C8B-B14F-4D97-AF65-F5344CB8AC3E}">
        <p14:creationId xmlns:p14="http://schemas.microsoft.com/office/powerpoint/2010/main" val="1933249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(RECURRING CHARGES)</a:t>
            </a:r>
            <a:endParaRPr lang="en-US" dirty="0"/>
          </a:p>
        </p:txBody>
      </p:sp>
      <p:sp>
        <p:nvSpPr>
          <p:cNvPr id="3" name="Content Placeholder 2"/>
          <p:cNvSpPr>
            <a:spLocks noGrp="1"/>
          </p:cNvSpPr>
          <p:nvPr>
            <p:ph idx="1"/>
          </p:nvPr>
        </p:nvSpPr>
        <p:spPr>
          <a:xfrm>
            <a:off x="337350" y="1709057"/>
            <a:ext cx="10663729" cy="4112800"/>
          </a:xfrm>
        </p:spPr>
        <p:txBody>
          <a:bodyPr/>
          <a:lstStyle/>
          <a:p>
            <a:pPr>
              <a:buFont typeface="Arial" panose="020B0604020202020204" pitchFamily="34" charset="0"/>
              <a:buChar char="•"/>
            </a:pPr>
            <a:r>
              <a:rPr lang="en-US" dirty="0" smtClean="0"/>
              <a:t>Applicants </a:t>
            </a:r>
            <a:r>
              <a:rPr lang="en-US" dirty="0"/>
              <a:t>may not receive E-rate support for any recurring charges incurred before the start of the funding year (</a:t>
            </a:r>
            <a:r>
              <a:rPr lang="en-US" i="1" dirty="0"/>
              <a:t>i.e</a:t>
            </a:r>
            <a:r>
              <a:rPr lang="en-US" dirty="0"/>
              <a:t>., July 1).</a:t>
            </a:r>
          </a:p>
          <a:p>
            <a:pPr>
              <a:buFont typeface="Arial" panose="020B0604020202020204" pitchFamily="34" charset="0"/>
              <a:buChar char="•"/>
            </a:pPr>
            <a:r>
              <a:rPr lang="en-US" dirty="0"/>
              <a:t>Applicants may only receive E-rate support for recurring charges for leased lit fiber services delivered within the funding year.</a:t>
            </a:r>
          </a:p>
          <a:p>
            <a:pPr>
              <a:buFont typeface="Arial" panose="020B0604020202020204" pitchFamily="34" charset="0"/>
              <a:buChar char="•"/>
            </a:pPr>
            <a:r>
              <a:rPr lang="en-US" dirty="0"/>
              <a:t>Applicants may not receive E-rate support for recurring charges for leased dark fiber until the fiber is lit. </a:t>
            </a:r>
          </a:p>
          <a:p>
            <a:pPr>
              <a:buFont typeface="Arial" panose="020B0604020202020204" pitchFamily="34" charset="0"/>
              <a:buChar char="•"/>
            </a:pPr>
            <a:r>
              <a:rPr lang="en-US" dirty="0"/>
              <a:t>Applicants may not receive E-rate support for recurring charges associated with a self-provisioned network until the network is constructed and is in use.</a:t>
            </a:r>
          </a:p>
          <a:p>
            <a:pPr marL="0" indent="0" algn="ctr">
              <a:buNone/>
            </a:pPr>
            <a:endParaRPr lang="en-US" sz="2000" i="1" dirty="0">
              <a:solidFill>
                <a:schemeClr val="tx1"/>
              </a:solidFill>
            </a:endParaRPr>
          </a:p>
          <a:p>
            <a:pPr marL="0" indent="0" algn="ctr">
              <a:buNone/>
            </a:pPr>
            <a:endParaRPr lang="en-US" sz="2000" i="1" dirty="0"/>
          </a:p>
          <a:p>
            <a:pPr marL="0" indent="0">
              <a:buNone/>
            </a:pPr>
            <a:endParaRPr lang="en-US" sz="2800"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36</a:t>
            </a:fld>
            <a:endParaRPr lang="en-US" dirty="0"/>
          </a:p>
        </p:txBody>
      </p:sp>
    </p:spTree>
    <p:extLst>
      <p:ext uri="{BB962C8B-B14F-4D97-AF65-F5344CB8AC3E}">
        <p14:creationId xmlns:p14="http://schemas.microsoft.com/office/powerpoint/2010/main" val="1179241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DELIVERY DEADLINES (SPECIAL CONSTRUCTION CHARGES)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Applicants may only request E-rate support for special construction charges related to leased lit fiber and leased dark fiber if the </a:t>
            </a:r>
            <a:r>
              <a:rPr lang="en-US" b="1" dirty="0"/>
              <a:t>fiber is lit within the same funding year (i.e., by June 30) as the funding </a:t>
            </a:r>
            <a:r>
              <a:rPr lang="en-US" b="1" dirty="0" smtClean="0"/>
              <a:t>request.  </a:t>
            </a:r>
          </a:p>
          <a:p>
            <a:pPr marL="457200" indent="-457200">
              <a:buFont typeface="Arial" panose="020B0604020202020204" pitchFamily="34" charset="0"/>
              <a:buChar char="•"/>
            </a:pPr>
            <a:r>
              <a:rPr lang="en-US" dirty="0" smtClean="0"/>
              <a:t>Applicants </a:t>
            </a:r>
            <a:r>
              <a:rPr lang="en-US" dirty="0"/>
              <a:t>may only receive E-rate support for special construction charges for a self-provisioned network if the </a:t>
            </a:r>
            <a:r>
              <a:rPr lang="en-US" b="1" dirty="0"/>
              <a:t>network is constructed and is in use by the end of the same funding year as the funding request</a:t>
            </a:r>
            <a:r>
              <a:rPr lang="en-US" b="1" dirty="0" smtClean="0"/>
              <a:t>.</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37</a:t>
            </a:fld>
            <a:endParaRPr lang="en-US" dirty="0"/>
          </a:p>
        </p:txBody>
      </p:sp>
    </p:spTree>
    <p:extLst>
      <p:ext uri="{BB962C8B-B14F-4D97-AF65-F5344CB8AC3E}">
        <p14:creationId xmlns:p14="http://schemas.microsoft.com/office/powerpoint/2010/main" val="254536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DEADLINE EXTENSION</a:t>
            </a:r>
            <a:endParaRPr lang="en-US" dirty="0"/>
          </a:p>
        </p:txBody>
      </p:sp>
      <p:sp>
        <p:nvSpPr>
          <p:cNvPr id="3" name="Content Placeholder 2"/>
          <p:cNvSpPr>
            <a:spLocks noGrp="1"/>
          </p:cNvSpPr>
          <p:nvPr>
            <p:ph idx="1"/>
          </p:nvPr>
        </p:nvSpPr>
        <p:spPr>
          <a:xfrm>
            <a:off x="337351" y="1284303"/>
            <a:ext cx="11144496" cy="5295605"/>
          </a:xfrm>
        </p:spPr>
        <p:txBody>
          <a:bodyPr/>
          <a:lstStyle/>
          <a:p>
            <a:pPr marL="514350" lvl="1" indent="-514350">
              <a:spcBef>
                <a:spcPts val="1000"/>
              </a:spcBef>
              <a:buClr>
                <a:srgbClr val="006FF4"/>
              </a:buClr>
              <a:buFont typeface="Arial" panose="020B0604020202020204" pitchFamily="34" charset="0"/>
              <a:buChar char="•"/>
            </a:pPr>
            <a:r>
              <a:rPr lang="en-US" sz="2800" dirty="0"/>
              <a:t>Applicants may request a one-year extension to complete special construction and light the fiber (or use a self-provisioned network if another technology is employed), if the applicant can demonstrate that construction was unavoidably delayed due to weather or other reasons.  Examples of circumstances causing unavoidable delay include:</a:t>
            </a:r>
          </a:p>
          <a:p>
            <a:pPr lvl="1"/>
            <a:r>
              <a:rPr lang="en-US" dirty="0"/>
              <a:t>Unforeseen weather event or pattern resulting in saturated or frozen ground, which prevents work;</a:t>
            </a:r>
          </a:p>
          <a:p>
            <a:pPr lvl="1"/>
            <a:r>
              <a:rPr lang="en-US" dirty="0"/>
              <a:t>Natural disaster causing an unavoidable delay;</a:t>
            </a:r>
          </a:p>
          <a:p>
            <a:pPr lvl="1"/>
            <a:r>
              <a:rPr lang="en-US" dirty="0"/>
              <a:t>Scheduled delivery of required plant components do not arrive;</a:t>
            </a:r>
          </a:p>
          <a:p>
            <a:pPr lvl="1"/>
            <a:r>
              <a:rPr lang="en-US" dirty="0"/>
              <a:t>USAC issues an FCDL too late for applicant to complete special construction and light fiber by the end of funding year</a:t>
            </a:r>
            <a:r>
              <a:rPr lang="en-US" dirty="0" smtClean="0"/>
              <a:t>.</a:t>
            </a:r>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38</a:t>
            </a:fld>
            <a:endParaRPr lang="en-US" dirty="0"/>
          </a:p>
        </p:txBody>
      </p:sp>
    </p:spTree>
    <p:extLst>
      <p:ext uri="{BB962C8B-B14F-4D97-AF65-F5344CB8AC3E}">
        <p14:creationId xmlns:p14="http://schemas.microsoft.com/office/powerpoint/2010/main" val="1226577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a:t>
            </a:r>
            <a:r>
              <a:rPr lang="en-US" dirty="0"/>
              <a:t>DEADLINE </a:t>
            </a:r>
            <a:r>
              <a:rPr lang="en-US" dirty="0" smtClean="0"/>
              <a:t>EXTENSION</a:t>
            </a:r>
            <a:endParaRPr lang="en-US" dirty="0"/>
          </a:p>
        </p:txBody>
      </p:sp>
      <p:sp>
        <p:nvSpPr>
          <p:cNvPr id="3" name="Content Placeholder 2"/>
          <p:cNvSpPr>
            <a:spLocks noGrp="1"/>
          </p:cNvSpPr>
          <p:nvPr>
            <p:ph idx="1"/>
          </p:nvPr>
        </p:nvSpPr>
        <p:spPr>
          <a:xfrm>
            <a:off x="337351" y="1709057"/>
            <a:ext cx="11144496" cy="4112800"/>
          </a:xfrm>
        </p:spPr>
        <p:txBody>
          <a:bodyPr/>
          <a:lstStyle/>
          <a:p>
            <a:pPr marL="514350" lvl="1" indent="-514350">
              <a:spcBef>
                <a:spcPts val="1000"/>
              </a:spcBef>
              <a:buClr>
                <a:srgbClr val="006FF4"/>
              </a:buClr>
              <a:buFont typeface="Arial" panose="020B0604020202020204" pitchFamily="34" charset="0"/>
              <a:buChar char="•"/>
            </a:pPr>
            <a:r>
              <a:rPr lang="en-US" sz="2800" b="1" dirty="0" smtClean="0"/>
              <a:t>Note</a:t>
            </a:r>
            <a:r>
              <a:rPr lang="en-US" sz="2800" b="1" dirty="0"/>
              <a:t>:  </a:t>
            </a:r>
            <a:r>
              <a:rPr lang="en-US" sz="2800" dirty="0"/>
              <a:t>To obtain a one-year extension based on an unforeseen, unavoidable construction delay, applicants must submit an extension request to USAC before the end of the funding year (i.e., June 30).</a:t>
            </a:r>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39</a:t>
            </a:fld>
            <a:endParaRPr lang="en-US" dirty="0"/>
          </a:p>
        </p:txBody>
      </p:sp>
    </p:spTree>
    <p:extLst>
      <p:ext uri="{BB962C8B-B14F-4D97-AF65-F5344CB8AC3E}">
        <p14:creationId xmlns:p14="http://schemas.microsoft.com/office/powerpoint/2010/main" val="2031479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53946" y="2432115"/>
            <a:ext cx="3465766" cy="3740084"/>
          </a:xfrm>
        </p:spPr>
        <p:txBody>
          <a:bodyPr/>
          <a:lstStyle/>
          <a:p>
            <a:pPr marL="227013" indent="-227013" fontAlgn="base">
              <a:buFont typeface="Arial" panose="020B0604020202020204" pitchFamily="34" charset="0"/>
              <a:buChar char="•"/>
            </a:pPr>
            <a:r>
              <a:rPr lang="en-US" dirty="0"/>
              <a:t>Maintenance and operations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Network equipment</a:t>
            </a:r>
          </a:p>
          <a:p>
            <a:endParaRPr lang="en-US" dirty="0"/>
          </a:p>
        </p:txBody>
      </p:sp>
      <p:sp>
        <p:nvSpPr>
          <p:cNvPr id="2" name="Title 1"/>
          <p:cNvSpPr>
            <a:spLocks noGrp="1"/>
          </p:cNvSpPr>
          <p:nvPr>
            <p:ph type="title"/>
          </p:nvPr>
        </p:nvSpPr>
        <p:spPr>
          <a:xfrm>
            <a:off x="337351" y="1592955"/>
            <a:ext cx="3466631" cy="490543"/>
          </a:xfrm>
        </p:spPr>
        <p:txBody>
          <a:bodyPr/>
          <a:lstStyle/>
          <a:p>
            <a:r>
              <a:rPr lang="en-US" dirty="0" smtClean="0"/>
              <a:t>Leased Lit Fiber</a:t>
            </a:r>
            <a:endParaRPr lang="en-US" dirty="0"/>
          </a:p>
        </p:txBody>
      </p:sp>
      <p:sp>
        <p:nvSpPr>
          <p:cNvPr id="7" name="Text Placeholder 6"/>
          <p:cNvSpPr>
            <a:spLocks noGrp="1"/>
          </p:cNvSpPr>
          <p:nvPr>
            <p:ph type="body" sz="quarter" idx="11"/>
          </p:nvPr>
        </p:nvSpPr>
        <p:spPr/>
        <p:txBody>
          <a:bodyPr/>
          <a:lstStyle/>
          <a:p>
            <a:pPr marL="227013" indent="-227013" fontAlgn="base">
              <a:buFont typeface="Arial" panose="020B0604020202020204" pitchFamily="34" charset="0"/>
              <a:buChar char="•"/>
            </a:pPr>
            <a:r>
              <a:rPr lang="en-US" dirty="0"/>
              <a:t>Recurring dark fiber lease or IRU payments</a:t>
            </a:r>
          </a:p>
          <a:p>
            <a:pPr marL="227013" indent="-227013" fontAlgn="base">
              <a:buFont typeface="Arial" panose="020B0604020202020204" pitchFamily="34" charset="0"/>
              <a:buChar char="•"/>
            </a:pPr>
            <a:r>
              <a:rPr lang="en-US" dirty="0"/>
              <a:t>Maintenance and operations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Basic installation charges</a:t>
            </a:r>
          </a:p>
          <a:p>
            <a:pPr marL="227013" indent="-227013" fontAlgn="base">
              <a:buFont typeface="Arial" panose="020B0604020202020204" pitchFamily="34" charset="0"/>
              <a:buChar char="•"/>
            </a:pPr>
            <a:r>
              <a:rPr lang="en-US" dirty="0"/>
              <a:t>Network equipment</a:t>
            </a:r>
          </a:p>
        </p:txBody>
      </p:sp>
      <p:sp>
        <p:nvSpPr>
          <p:cNvPr id="8" name="Text Placeholder 7"/>
          <p:cNvSpPr>
            <a:spLocks noGrp="1"/>
          </p:cNvSpPr>
          <p:nvPr>
            <p:ph type="body" sz="quarter" idx="12"/>
          </p:nvPr>
        </p:nvSpPr>
        <p:spPr/>
        <p:txBody>
          <a:bodyPr/>
          <a:lstStyle/>
          <a:p>
            <a:pPr marL="227013" indent="-227013" fontAlgn="base">
              <a:buFont typeface="Arial" panose="020B0604020202020204" pitchFamily="34" charset="0"/>
              <a:buChar char="•"/>
            </a:pPr>
            <a:r>
              <a:rPr lang="en-US" dirty="0"/>
              <a:t>Monthly recurring  charges</a:t>
            </a:r>
          </a:p>
          <a:p>
            <a:pPr marL="227013" indent="-227013" fontAlgn="base">
              <a:buFont typeface="Arial" panose="020B0604020202020204" pitchFamily="34" charset="0"/>
              <a:buChar char="•"/>
            </a:pPr>
            <a:r>
              <a:rPr lang="en-US" dirty="0"/>
              <a:t>Special construction charges</a:t>
            </a:r>
          </a:p>
          <a:p>
            <a:pPr marL="227013" indent="-227013" fontAlgn="base">
              <a:buFont typeface="Arial" panose="020B0604020202020204" pitchFamily="34" charset="0"/>
              <a:buChar char="•"/>
            </a:pPr>
            <a:r>
              <a:rPr lang="en-US" dirty="0"/>
              <a:t>Basic installation charges</a:t>
            </a:r>
          </a:p>
          <a:p>
            <a:endParaRPr lang="en-US" dirty="0"/>
          </a:p>
        </p:txBody>
      </p:sp>
      <p:sp>
        <p:nvSpPr>
          <p:cNvPr id="11" name="Footer Placeholder 10"/>
          <p:cNvSpPr>
            <a:spLocks noGrp="1"/>
          </p:cNvSpPr>
          <p:nvPr>
            <p:ph type="ftr" sz="quarter" idx="13"/>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4"/>
          </p:nvPr>
        </p:nvSpPr>
        <p:spPr/>
        <p:txBody>
          <a:bodyPr/>
          <a:lstStyle/>
          <a:p>
            <a:fld id="{77DFCED7-EB59-654B-ACD8-84CE8F59160C}" type="slidenum">
              <a:rPr lang="en-US" smtClean="0"/>
              <a:pPr/>
              <a:t>4</a:t>
            </a:fld>
            <a:endParaRPr lang="en-US" dirty="0"/>
          </a:p>
        </p:txBody>
      </p:sp>
      <p:sp>
        <p:nvSpPr>
          <p:cNvPr id="9" name="Title 1"/>
          <p:cNvSpPr txBox="1">
            <a:spLocks/>
          </p:cNvSpPr>
          <p:nvPr/>
        </p:nvSpPr>
        <p:spPr>
          <a:xfrm>
            <a:off x="433631" y="246379"/>
            <a:ext cx="11057643" cy="44722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E-RATE ELIGIBLE FIBER </a:t>
            </a:r>
            <a:r>
              <a:rPr lang="en-US" dirty="0" smtClean="0">
                <a:solidFill>
                  <a:srgbClr val="FE5000"/>
                </a:solidFill>
              </a:rPr>
              <a:t>AND SELF-PROVISIONED NETWORK CHARGES</a:t>
            </a:r>
            <a:endParaRPr lang="en-US" dirty="0">
              <a:solidFill>
                <a:srgbClr val="FE5000"/>
              </a:solidFill>
            </a:endParaRPr>
          </a:p>
        </p:txBody>
      </p:sp>
      <p:sp>
        <p:nvSpPr>
          <p:cNvPr id="12" name="TextBox 11"/>
          <p:cNvSpPr txBox="1"/>
          <p:nvPr/>
        </p:nvSpPr>
        <p:spPr>
          <a:xfrm>
            <a:off x="173183" y="810298"/>
            <a:ext cx="11578537" cy="461665"/>
          </a:xfrm>
          <a:prstGeom prst="rect">
            <a:avLst/>
          </a:prstGeom>
          <a:noFill/>
        </p:spPr>
        <p:txBody>
          <a:bodyPr wrap="square" rtlCol="0">
            <a:spAutoFit/>
          </a:bodyPr>
          <a:lstStyle/>
          <a:p>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Applicants may request E-rate support for the following charges (by type of </a:t>
            </a:r>
            <a:r>
              <a:rPr lang="en-US" sz="2400" dirty="0" smtClean="0">
                <a:solidFill>
                  <a:schemeClr val="tx1">
                    <a:lumMod val="65000"/>
                    <a:lumOff val="35000"/>
                  </a:schemeClr>
                </a:solidFill>
                <a:latin typeface="Source Sans Pro" panose="020B0503030403020204" pitchFamily="34" charset="0"/>
                <a:ea typeface="Source Sans Pro" panose="020B0503030403020204" pitchFamily="34" charset="0"/>
              </a:rPr>
              <a:t>service</a:t>
            </a: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457622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493299"/>
            <a:ext cx="11016449" cy="1014990"/>
          </a:xfrm>
        </p:spPr>
        <p:txBody>
          <a:bodyPr/>
          <a:lstStyle/>
          <a:p>
            <a:r>
              <a:rPr lang="en-US" dirty="0" smtClean="0"/>
              <a:t>SERVICE PROVIDER ROLE DURING THE APPLICATION AND REVIEW PROCESS</a:t>
            </a:r>
            <a:br>
              <a:rPr lang="en-US" dirty="0" smtClean="0"/>
            </a:br>
            <a:endParaRPr lang="en-US" dirty="0"/>
          </a:p>
        </p:txBody>
      </p:sp>
      <p:sp>
        <p:nvSpPr>
          <p:cNvPr id="3" name="Content Placeholder 2"/>
          <p:cNvSpPr>
            <a:spLocks noGrp="1"/>
          </p:cNvSpPr>
          <p:nvPr>
            <p:ph idx="1"/>
          </p:nvPr>
        </p:nvSpPr>
        <p:spPr>
          <a:xfrm>
            <a:off x="337351" y="1610723"/>
            <a:ext cx="11400538" cy="4112800"/>
          </a:xfrm>
        </p:spPr>
        <p:txBody>
          <a:bodyPr/>
          <a:lstStyle/>
          <a:p>
            <a:pPr marL="342900" indent="-342900">
              <a:buFont typeface="Arial" panose="020B0604020202020204" pitchFamily="34" charset="0"/>
              <a:buChar char="•"/>
            </a:pPr>
            <a:r>
              <a:rPr lang="en-US" dirty="0"/>
              <a:t>After the competitive bid process has concluded and a contract is entered into, service providers can:</a:t>
            </a:r>
          </a:p>
          <a:p>
            <a:pPr lvl="1">
              <a:buFont typeface="Arial" panose="020B0604020202020204" pitchFamily="34" charset="0"/>
              <a:buChar char="•"/>
            </a:pPr>
            <a:r>
              <a:rPr lang="en-US" dirty="0"/>
              <a:t>Assist applicants in preparing their FCC Form 471/Funding Request(s).</a:t>
            </a:r>
          </a:p>
          <a:p>
            <a:pPr lvl="1">
              <a:buFont typeface="Arial" panose="020B0604020202020204" pitchFamily="34" charset="0"/>
              <a:buChar char="•"/>
            </a:pPr>
            <a:r>
              <a:rPr lang="en-US" dirty="0"/>
              <a:t>Speak directly to and respond to Program Integrity Assurance (PIA) questions.  (Applicants should still be aware of any correspondence.)</a:t>
            </a:r>
          </a:p>
          <a:p>
            <a:pPr lvl="1">
              <a:buFont typeface="Arial" panose="020B0604020202020204" pitchFamily="34" charset="0"/>
              <a:buChar char="•"/>
            </a:pPr>
            <a:r>
              <a:rPr lang="en-US" dirty="0"/>
              <a:t>Assist with explaining why your service offering is cost-effective and providing any required cost-allocation documentation.  Service providers can request confidentiality of their data.  (</a:t>
            </a:r>
            <a:r>
              <a:rPr lang="en-US" i="1" dirty="0"/>
              <a:t>See</a:t>
            </a:r>
            <a:r>
              <a:rPr lang="en-US" dirty="0"/>
              <a:t>, </a:t>
            </a:r>
            <a:r>
              <a:rPr lang="en-US" i="1" dirty="0"/>
              <a:t>e.g</a:t>
            </a:r>
            <a:r>
              <a:rPr lang="en-US" dirty="0"/>
              <a:t>., 47 C.F.R. §§ </a:t>
            </a:r>
            <a:r>
              <a:rPr lang="en-US" dirty="0" smtClean="0"/>
              <a:t>0.457 and </a:t>
            </a:r>
            <a:r>
              <a:rPr lang="en-US" dirty="0"/>
              <a:t>0.459.)</a:t>
            </a:r>
          </a:p>
          <a:p>
            <a:pPr lvl="1">
              <a:buFont typeface="Arial" panose="020B0604020202020204" pitchFamily="34" charset="0"/>
              <a:buChar char="•"/>
            </a:pPr>
            <a:r>
              <a:rPr lang="en-US" dirty="0"/>
              <a:t>Work with the applicant to provide sufficiently detailed responses to PIA information requests.</a:t>
            </a:r>
          </a:p>
          <a:p>
            <a:pPr marL="0" indent="0">
              <a:buNone/>
            </a:pPr>
            <a:endParaRPr lang="en-US" sz="28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40</a:t>
            </a:fld>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Tree>
    <p:extLst>
      <p:ext uri="{BB962C8B-B14F-4D97-AF65-F5344CB8AC3E}">
        <p14:creationId xmlns:p14="http://schemas.microsoft.com/office/powerpoint/2010/main" val="298792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Q&amp;A SESSION</a:t>
            </a:r>
            <a:endParaRPr lang="en-US" dirty="0"/>
          </a:p>
        </p:txBody>
      </p:sp>
      <p:sp>
        <p:nvSpPr>
          <p:cNvPr id="3" name="Footer Placeholder 2"/>
          <p:cNvSpPr>
            <a:spLocks noGrp="1"/>
          </p:cNvSpPr>
          <p:nvPr>
            <p:ph type="ftr" sz="quarter" idx="14"/>
          </p:nvPr>
        </p:nvSpPr>
        <p:spPr>
          <a:xfrm>
            <a:off x="337351" y="6356350"/>
            <a:ext cx="7816049" cy="365125"/>
          </a:xfrm>
          <a:prstGeom prst="rect">
            <a:avLst/>
          </a:prstGeom>
        </p:spPr>
        <p:txBody>
          <a:bodyPr/>
          <a:lstStyle/>
          <a:p>
            <a:pPr marL="12700">
              <a:lnSpc>
                <a:spcPts val="969"/>
              </a:lnSpc>
            </a:pPr>
            <a:r>
              <a:rPr lang="de-DE" sz="800" dirty="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
        <p:nvSpPr>
          <p:cNvPr id="5" name="Shape 373"/>
          <p:cNvSpPr txBox="1">
            <a:spLocks/>
          </p:cNvSpPr>
          <p:nvPr/>
        </p:nvSpPr>
        <p:spPr>
          <a:xfrm>
            <a:off x="304800" y="3043718"/>
            <a:ext cx="11582400" cy="355600"/>
          </a:xfrm>
          <a:prstGeom prst="rect">
            <a:avLst/>
          </a:prstGeom>
          <a:noFill/>
          <a:ln>
            <a:noFill/>
          </a:ln>
        </p:spPr>
        <p:txBody>
          <a:bodyPr lIns="91425" tIns="45700" rIns="91425" bIns="45700" anchor="ctr"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Clr>
                <a:schemeClr val="lt1"/>
              </a:buClr>
              <a:buSzPct val="25000"/>
              <a:buFont typeface="Arial"/>
              <a:buNone/>
            </a:pPr>
            <a:endParaRPr lang="en-US" sz="1800" dirty="0">
              <a:solidFill>
                <a:schemeClr val="lt1"/>
              </a:solidFill>
              <a:latin typeface="Source Sans Pro"/>
              <a:ea typeface="Source Sans Pro"/>
              <a:cs typeface="Source Sans Pro"/>
              <a:sym typeface="Source Sans Pro"/>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t>41</a:t>
            </a:fld>
            <a:endParaRPr lang="en-US" dirty="0"/>
          </a:p>
        </p:txBody>
      </p:sp>
    </p:spTree>
    <p:extLst>
      <p:ext uri="{BB962C8B-B14F-4D97-AF65-F5344CB8AC3E}">
        <p14:creationId xmlns:p14="http://schemas.microsoft.com/office/powerpoint/2010/main" val="596997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86" y="3086100"/>
            <a:ext cx="7770013" cy="526298"/>
          </a:xfrm>
        </p:spPr>
        <p:txBody>
          <a:bodyPr/>
          <a:lstStyle/>
          <a:p>
            <a:r>
              <a:rPr lang="en-US" dirty="0" smtClean="0"/>
              <a:t>THANK YOU!</a:t>
            </a:r>
            <a:endParaRPr lang="en-US" dirty="0"/>
          </a:p>
        </p:txBody>
      </p:sp>
      <p:sp>
        <p:nvSpPr>
          <p:cNvPr id="3" name="Footer Placeholder 2"/>
          <p:cNvSpPr>
            <a:spLocks noGrp="1"/>
          </p:cNvSpPr>
          <p:nvPr>
            <p:ph type="ftr" sz="quarter" idx="4294967295"/>
          </p:nvPr>
        </p:nvSpPr>
        <p:spPr>
          <a:xfrm>
            <a:off x="337351" y="6356350"/>
            <a:ext cx="7816049" cy="365125"/>
          </a:xfrm>
          <a:prstGeom prst="rect">
            <a:avLst/>
          </a:prstGeom>
        </p:spPr>
        <p:txBody>
          <a:bodyPr/>
          <a:lstStyle/>
          <a:p>
            <a:pPr marL="12700">
              <a:lnSpc>
                <a:spcPts val="969"/>
              </a:lnSpc>
            </a:pPr>
            <a:r>
              <a:rPr lang="de-DE" sz="800" smtClean="0">
                <a:solidFill>
                  <a:schemeClr val="bg1"/>
                </a:solidFill>
              </a:rPr>
              <a:t>© 2017 Universal Service Administrative Co. </a:t>
            </a:r>
            <a:endParaRPr lang="en-US" sz="800" dirty="0" smtClean="0">
              <a:solidFill>
                <a:schemeClr val="bg1"/>
              </a:solidFill>
              <a:latin typeface="SourceSansPro-Light"/>
              <a:cs typeface="SourceSansPro-Light"/>
            </a:endParaRPr>
          </a:p>
        </p:txBody>
      </p:sp>
    </p:spTree>
    <p:extLst>
      <p:ext uri="{BB962C8B-B14F-4D97-AF65-F5344CB8AC3E}">
        <p14:creationId xmlns:p14="http://schemas.microsoft.com/office/powerpoint/2010/main" val="353252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0" y="1709057"/>
            <a:ext cx="11016449" cy="4112800"/>
          </a:xfrm>
        </p:spPr>
        <p:txBody>
          <a:bodyPr/>
          <a:lstStyle/>
          <a:p>
            <a:pPr lvl="0">
              <a:buFont typeface="Arial" panose="020B0604020202020204" pitchFamily="34" charset="0"/>
              <a:buChar char="•"/>
            </a:pPr>
            <a:r>
              <a:rPr lang="en-US" dirty="0"/>
              <a:t>Special construction charges are the upfront, non-recurring costs of deploying new fiber or upgraded network facilities to eligible </a:t>
            </a:r>
            <a:r>
              <a:rPr lang="en-US" dirty="0" smtClean="0"/>
              <a:t>entities.</a:t>
            </a:r>
          </a:p>
          <a:p>
            <a:pPr lvl="0">
              <a:buFont typeface="Arial" panose="020B0604020202020204" pitchFamily="34" charset="0"/>
              <a:buChar char="•"/>
            </a:pPr>
            <a:r>
              <a:rPr lang="en-US" dirty="0" smtClean="0"/>
              <a:t>Special </a:t>
            </a:r>
            <a:r>
              <a:rPr lang="en-US" dirty="0"/>
              <a:t>construction charges eligible for Category One (C1) support consist of three </a:t>
            </a:r>
            <a:r>
              <a:rPr lang="en-US" dirty="0" smtClean="0"/>
              <a:t>components:</a:t>
            </a:r>
          </a:p>
          <a:p>
            <a:pPr lvl="1">
              <a:buFont typeface="Arial" panose="020B0604020202020204" pitchFamily="34" charset="0"/>
              <a:buChar char="•"/>
            </a:pPr>
            <a:r>
              <a:rPr lang="en-US" dirty="0"/>
              <a:t>Construction of network facilities;</a:t>
            </a:r>
          </a:p>
          <a:p>
            <a:pPr lvl="1">
              <a:buFont typeface="Arial" panose="020B0604020202020204" pitchFamily="34" charset="0"/>
              <a:buChar char="•"/>
            </a:pPr>
            <a:r>
              <a:rPr lang="en-US" dirty="0"/>
              <a:t>Design and engineering; and </a:t>
            </a:r>
          </a:p>
          <a:p>
            <a:pPr lvl="1">
              <a:buFont typeface="Arial" panose="020B0604020202020204" pitchFamily="34" charset="0"/>
              <a:buChar char="•"/>
            </a:pPr>
            <a:r>
              <a:rPr lang="en-US" dirty="0"/>
              <a:t>Project management.	</a:t>
            </a:r>
            <a:endParaRPr lang="en-US" dirty="0" smtClean="0"/>
          </a:p>
          <a:p>
            <a:pPr lvl="0">
              <a:buFont typeface="Arial" panose="020B0604020202020204" pitchFamily="34" charset="0"/>
              <a:buChar char="•"/>
            </a:pPr>
            <a:r>
              <a:rPr lang="en-US" dirty="0"/>
              <a:t>Applicants may seek funding for special construction charges in connection with leased lit fiber, leased dark fiber, and self-provisioned networks.</a:t>
            </a:r>
          </a:p>
          <a:p>
            <a:pPr>
              <a:buFont typeface="Arial" panose="020B0604020202020204" pitchFamily="34" charset="0"/>
              <a:buChar char="•"/>
            </a:pPr>
            <a:endParaRPr lang="en-US" dirty="0"/>
          </a:p>
          <a:p>
            <a:pPr marL="0" indent="0" algn="ctr">
              <a:buNone/>
            </a:pPr>
            <a:r>
              <a:rPr lang="en-US" dirty="0"/>
              <a:t>	</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5</a:t>
            </a:fld>
            <a:endParaRPr lang="en-US" dirty="0"/>
          </a:p>
        </p:txBody>
      </p:sp>
    </p:spTree>
    <p:extLst>
      <p:ext uri="{BB962C8B-B14F-4D97-AF65-F5344CB8AC3E}">
        <p14:creationId xmlns:p14="http://schemas.microsoft.com/office/powerpoint/2010/main" val="282405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1" y="1709056"/>
            <a:ext cx="10531754" cy="4861425"/>
          </a:xfrm>
        </p:spPr>
        <p:txBody>
          <a:bodyPr vert="horz" lIns="91440" tIns="45720" rIns="91440" bIns="45720" rtlCol="0" anchor="t">
            <a:noAutofit/>
          </a:bodyPr>
          <a:lstStyle/>
          <a:p>
            <a:pPr marL="0" lvl="0" indent="0">
              <a:buNone/>
            </a:pPr>
            <a:r>
              <a:rPr lang="en-US" dirty="0"/>
              <a:t>Special construction charges </a:t>
            </a:r>
            <a:r>
              <a:rPr lang="en-US" b="1" u="sng" dirty="0" smtClean="0"/>
              <a:t>do </a:t>
            </a:r>
            <a:r>
              <a:rPr lang="en-US" b="1" u="sng" dirty="0"/>
              <a:t>not include</a:t>
            </a:r>
            <a:r>
              <a:rPr lang="en-US" dirty="0"/>
              <a:t>:</a:t>
            </a:r>
          </a:p>
          <a:p>
            <a:pPr lvl="0">
              <a:buFont typeface="Arial" panose="020B0604020202020204" pitchFamily="34" charset="0"/>
              <a:buChar char="•"/>
            </a:pPr>
            <a:r>
              <a:rPr lang="en-US" dirty="0"/>
              <a:t>Charges for Network Equipment necessary to light fiber (i.e., modulating electronics and other equipment necessary to make a C1 service functional), or maintenance and operations (M&amp;O) of the fiber.</a:t>
            </a:r>
          </a:p>
          <a:p>
            <a:pPr lvl="1">
              <a:buFont typeface="Arial" panose="020B0604020202020204" pitchFamily="34" charset="0"/>
              <a:buChar char="•"/>
            </a:pPr>
            <a:r>
              <a:rPr lang="en-US" dirty="0"/>
              <a:t>If seeking bids for Network Equipment and/or M&amp;O in relation to Leased Dark Fiber service, bids for these services must be requested on the same FCC Form 470 as the Leased Dark Fiber service.</a:t>
            </a:r>
          </a:p>
          <a:p>
            <a:pPr lvl="1">
              <a:buFont typeface="Arial" panose="020B0604020202020204" pitchFamily="34" charset="0"/>
              <a:buChar char="•"/>
            </a:pPr>
            <a:r>
              <a:rPr lang="en-US" dirty="0"/>
              <a:t>Funding requests for network equipment and M&amp;O costs associated with lighting Leased Dark Fiber must be included in the same FCC Form 471 that requests support for the Dark Fiber Lease or IRU.</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6</a:t>
            </a:fld>
            <a:endParaRPr lang="en-US" dirty="0"/>
          </a:p>
        </p:txBody>
      </p:sp>
    </p:spTree>
    <p:extLst>
      <p:ext uri="{BB962C8B-B14F-4D97-AF65-F5344CB8AC3E}">
        <p14:creationId xmlns:p14="http://schemas.microsoft.com/office/powerpoint/2010/main" val="322506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0" y="1709057"/>
            <a:ext cx="10805131" cy="4112800"/>
          </a:xfrm>
        </p:spPr>
        <p:txBody>
          <a:bodyPr/>
          <a:lstStyle/>
          <a:p>
            <a:pPr marL="457200" lvl="0" indent="-457200">
              <a:buFont typeface="Arial" panose="020B0604020202020204" pitchFamily="34" charset="0"/>
              <a:buChar char="•"/>
            </a:pPr>
            <a:r>
              <a:rPr lang="en-US" dirty="0"/>
              <a:t>Special construction charges incurred up to six months prior to the beginning of the funding year (i.e., January 1) are eligible for support </a:t>
            </a:r>
            <a:r>
              <a:rPr lang="en-US" dirty="0" smtClean="0"/>
              <a:t>if:</a:t>
            </a:r>
          </a:p>
          <a:p>
            <a:pPr lvl="1">
              <a:buFont typeface="Arial" panose="020B0604020202020204" pitchFamily="34" charset="0"/>
              <a:buChar char="•"/>
            </a:pPr>
            <a:r>
              <a:rPr lang="en-US" dirty="0"/>
              <a:t>Construction begins after selection of a service provider pursuant to a valid competitive bidding </a:t>
            </a:r>
            <a:r>
              <a:rPr lang="en-US" dirty="0" smtClean="0"/>
              <a:t>process;</a:t>
            </a:r>
          </a:p>
          <a:p>
            <a:pPr lvl="1">
              <a:buFont typeface="Arial" panose="020B0604020202020204" pitchFamily="34" charset="0"/>
              <a:buChar char="•"/>
            </a:pPr>
            <a:r>
              <a:rPr lang="en-US" dirty="0" smtClean="0"/>
              <a:t>A Category One </a:t>
            </a:r>
            <a:r>
              <a:rPr lang="en-US" dirty="0"/>
              <a:t>recurring service depends on the installation of the infrastructure; and </a:t>
            </a:r>
            <a:endParaRPr lang="en-US" dirty="0" smtClean="0"/>
          </a:p>
          <a:p>
            <a:pPr lvl="1">
              <a:buFont typeface="Arial" panose="020B0604020202020204" pitchFamily="34" charset="0"/>
              <a:buChar char="•"/>
            </a:pPr>
            <a:r>
              <a:rPr lang="en-US" dirty="0" smtClean="0"/>
              <a:t>Actual </a:t>
            </a:r>
            <a:r>
              <a:rPr lang="en-US" dirty="0"/>
              <a:t>service start date is on or after the start of the funding year (</a:t>
            </a:r>
            <a:r>
              <a:rPr lang="en-US" i="1" dirty="0"/>
              <a:t>i.e</a:t>
            </a:r>
            <a:r>
              <a:rPr lang="en-US" dirty="0"/>
              <a:t>., July 1</a:t>
            </a:r>
            <a:r>
              <a:rPr lang="en-US" dirty="0" smtClean="0"/>
              <a:t>).</a:t>
            </a:r>
            <a:endParaRPr lang="en-US" b="1" dirty="0" smtClean="0"/>
          </a:p>
          <a:p>
            <a:pPr marL="0" indent="0">
              <a:buNone/>
            </a:pPr>
            <a:r>
              <a:rPr lang="en-US" sz="2400" b="1" dirty="0" smtClean="0"/>
              <a:t>Note</a:t>
            </a:r>
            <a:r>
              <a:rPr lang="en-US" sz="2400" b="1" dirty="0"/>
              <a:t>:  </a:t>
            </a:r>
            <a:r>
              <a:rPr lang="en-US" sz="2400" dirty="0"/>
              <a:t>Applicants that start construction early, before a funding request is approved, assume the risk that the request will be denied or that a reduced commitment amount is </a:t>
            </a:r>
            <a:r>
              <a:rPr lang="en-US" sz="2400" dirty="0" smtClean="0"/>
              <a:t>approved</a:t>
            </a:r>
            <a:r>
              <a:rPr lang="en-US" sz="2400" dirty="0"/>
              <a:t>.</a:t>
            </a:r>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dirty="0" smtClean="0">
                <a:solidFill>
                  <a:srgbClr val="0062FF"/>
                </a:solidFill>
              </a:rPr>
              <a:t>© 2017 </a:t>
            </a:r>
            <a:r>
              <a:rPr lang="en-US" dirty="0"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Tree>
    <p:extLst>
      <p:ext uri="{BB962C8B-B14F-4D97-AF65-F5344CB8AC3E}">
        <p14:creationId xmlns:p14="http://schemas.microsoft.com/office/powerpoint/2010/main" val="2182179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CONSTRUCTION OVERVIEW</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b="1" dirty="0"/>
              <a:t>Milestone Payments</a:t>
            </a:r>
          </a:p>
          <a:p>
            <a:pPr lvl="1">
              <a:buFont typeface="Arial" panose="020B0604020202020204" pitchFamily="34" charset="0"/>
              <a:buChar char="•"/>
            </a:pPr>
            <a:r>
              <a:rPr lang="en-US" dirty="0"/>
              <a:t>Applicants may submit invoices for special construction charges at any point during the funding year</a:t>
            </a:r>
          </a:p>
          <a:p>
            <a:pPr marL="0" lvl="0" indent="0">
              <a:buNone/>
            </a:pPr>
            <a:r>
              <a:rPr lang="en-US" sz="2400" b="1" dirty="0" smtClean="0"/>
              <a:t>Note</a:t>
            </a:r>
            <a:r>
              <a:rPr lang="en-US" sz="2400" dirty="0" smtClean="0"/>
              <a:t>:  Applicants may not receive E-rate support for any recurring charges incurred before the start of the funding year (i.e., July 1).</a:t>
            </a:r>
            <a:endParaRPr lang="en-US" sz="2400" dirty="0"/>
          </a:p>
          <a:p>
            <a:pPr marL="0" indent="0">
              <a:buNone/>
            </a:pPr>
            <a:endParaRPr lang="en-US" dirty="0"/>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116027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84" y="346541"/>
            <a:ext cx="7222945" cy="682440"/>
          </a:xfrm>
        </p:spPr>
        <p:txBody>
          <a:bodyPr/>
          <a:lstStyle/>
          <a:p>
            <a:r>
              <a:rPr lang="en-US" dirty="0" smtClean="0"/>
              <a:t>SPECIAL CONSTRUCTION OVERVIEW</a:t>
            </a:r>
            <a:endParaRPr lang="en-US" dirty="0"/>
          </a:p>
        </p:txBody>
      </p:sp>
      <p:sp>
        <p:nvSpPr>
          <p:cNvPr id="3" name="Content Placeholder 2"/>
          <p:cNvSpPr>
            <a:spLocks noGrp="1"/>
          </p:cNvSpPr>
          <p:nvPr>
            <p:ph idx="1"/>
          </p:nvPr>
        </p:nvSpPr>
        <p:spPr>
          <a:xfrm>
            <a:off x="337351" y="1284182"/>
            <a:ext cx="5290452" cy="5081321"/>
          </a:xfrm>
        </p:spPr>
        <p:txBody>
          <a:bodyPr/>
          <a:lstStyle/>
          <a:p>
            <a:pPr marL="171450" lvl="1" indent="0">
              <a:buNone/>
            </a:pPr>
            <a:r>
              <a:rPr lang="en-US" dirty="0"/>
              <a:t>To be eligible for E-rate discounts for special construction charges – whether for leased lit fiber, leased dark fiber, or a self-provisioned network – special construction must be completed in time for the fiber to be lit (or for a self-provisioned network involving another technology to be in use) by the end of the relevant funding year (</a:t>
            </a:r>
            <a:r>
              <a:rPr lang="en-US" i="1" dirty="0"/>
              <a:t>i.e.</a:t>
            </a:r>
            <a:r>
              <a:rPr lang="en-US" dirty="0"/>
              <a:t>, June 30).  If this June 30 deadline is not met, the special construction charges will not be eligible for support under program rules.</a:t>
            </a:r>
          </a:p>
        </p:txBody>
      </p:sp>
      <p:sp>
        <p:nvSpPr>
          <p:cNvPr id="5" name="Footer Placeholder 4"/>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 </a:t>
            </a:r>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spTree>
    <p:extLst>
      <p:ext uri="{BB962C8B-B14F-4D97-AF65-F5344CB8AC3E}">
        <p14:creationId xmlns:p14="http://schemas.microsoft.com/office/powerpoint/2010/main" val="93147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BAF0C-A349-4928-A4F0-F810B32962F6}">
  <ds:schemaRefs>
    <ds:schemaRef ds:uri="http://schemas.microsoft.com/office/2006/documentManagement/types"/>
    <ds:schemaRef ds:uri="http://purl.org/dc/terms/"/>
    <ds:schemaRef ds:uri="http://schemas.openxmlformats.org/package/2006/metadata/core-properties"/>
    <ds:schemaRef ds:uri="ce9d8eaf-8627-42d1-b3ce-a47231cd03d3"/>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c123d5f3-4db4-436f-bc7d-84b65f5a0b9a"/>
  </ds:schemaRefs>
</ds:datastoreItem>
</file>

<file path=customXml/itemProps2.xml><?xml version="1.0" encoding="utf-8"?>
<ds:datastoreItem xmlns:ds="http://schemas.openxmlformats.org/officeDocument/2006/customXml" ds:itemID="{A2E661AA-9F2B-4284-98EF-DA82CDCE640C}">
  <ds:schemaRefs>
    <ds:schemaRef ds:uri="http://schemas.microsoft.com/sharepoint/v3/contenttype/forms"/>
  </ds:schemaRefs>
</ds:datastoreItem>
</file>

<file path=customXml/itemProps3.xml><?xml version="1.0" encoding="utf-8"?>
<ds:datastoreItem xmlns:ds="http://schemas.openxmlformats.org/officeDocument/2006/customXml" ds:itemID="{A879EC47-7A5B-4696-9A24-01CD05B2E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9967</TotalTime>
  <Words>3560</Words>
  <Application>Microsoft Office PowerPoint</Application>
  <PresentationFormat>Widescreen</PresentationFormat>
  <Paragraphs>309</Paragraphs>
  <Slides>42</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LucidaGrande</vt:lpstr>
      <vt:lpstr>Source Sans Pro</vt:lpstr>
      <vt:lpstr>SourceSansPro-Light</vt:lpstr>
      <vt:lpstr>Wingdings</vt:lpstr>
      <vt:lpstr>Office Theme</vt:lpstr>
      <vt:lpstr>Eligible Fiber Options for the E-rate Program </vt:lpstr>
      <vt:lpstr>AGENDA</vt:lpstr>
      <vt:lpstr>Leased Lit Fiber</vt:lpstr>
      <vt:lpstr>Leased Lit Fiber</vt:lpstr>
      <vt:lpstr>SPECIAL CONSTRUCTION OVERVIEW</vt:lpstr>
      <vt:lpstr>SPECIAL CONSTRUCTION OVERVIEW</vt:lpstr>
      <vt:lpstr>SPECIAL CONSTRUCTION OVERVIEW</vt:lpstr>
      <vt:lpstr>SPECIAL CONSTRUCTION OVERVIEW</vt:lpstr>
      <vt:lpstr>SPECIAL CONSTRUCTION OVERVIEW</vt:lpstr>
      <vt:lpstr>INSTALLMENT PAYMENTS FOR SPECIAL CONSTRUCTION</vt:lpstr>
      <vt:lpstr>INSTALLMENT PAYMENTS FOR SPECIAL CONSTRUCTION</vt:lpstr>
      <vt:lpstr>ADDITIONAL DISCOUNT TO MATCH STATE/TRIBAL FUNDING FOR SPECIAL CONSTRUCTION</vt:lpstr>
      <vt:lpstr>ADDITIONAL DISCOUNT TO MATCH STATE/TRIBAL FUNDING FOR SPECIAL CONSTRUCTION</vt:lpstr>
      <vt:lpstr>SEEKING COMPETITIVE BIDS BY SUBMITTING THE FCC FORM 470</vt:lpstr>
      <vt:lpstr>FIBER SPECIFIC COMPETITIVE BIDDING RULES</vt:lpstr>
      <vt:lpstr>FIBER SPECIFIC COMPETITIVE BIDDING RULES</vt:lpstr>
      <vt:lpstr>FCC FORM 470 AND REQUESTS FOR PROPOSALS (RFPS)</vt:lpstr>
      <vt:lpstr>FCC FORM 470 AND REQUESTS FOR PROPOSALS (RFPS)</vt:lpstr>
      <vt:lpstr>COST-EFFECTIVENESS REQUIREMENT</vt:lpstr>
      <vt:lpstr>COST-EFFECTIVENESS FOR FIBER SERVICE OPTIONS</vt:lpstr>
      <vt:lpstr>COST-EFFECTIVENESS FOR FIBER SERVICE OPTIONS</vt:lpstr>
      <vt:lpstr>PREPARING YOUR FUNDING REQUEST</vt:lpstr>
      <vt:lpstr>COST-ALLOCATION: FIBER </vt:lpstr>
      <vt:lpstr>COST-ALLOCATION: FIBER</vt:lpstr>
      <vt:lpstr>COST-ALLOCATION: FIBER </vt:lpstr>
      <vt:lpstr>COST-ALLOCATION: FIBER EXAMPLES</vt:lpstr>
      <vt:lpstr>COST-ALLOCATION: FIBER EXAMPLES</vt:lpstr>
      <vt:lpstr>COST-ALLOCATION: FIBER EXAMPLES</vt:lpstr>
      <vt:lpstr>SPECIAL CONSTRUCTION FUNDING REQUEST INFORMATION  </vt:lpstr>
      <vt:lpstr>SPECIAL CONSTRUCTION FUNDING REQUEST INFORMATION</vt:lpstr>
      <vt:lpstr>SPECIAL CONSTRUCTION FUNDING REQUEST INFORMATION</vt:lpstr>
      <vt:lpstr>SPECIAL CONSTRUCTION FUNDING REQUEST INFORMATION</vt:lpstr>
      <vt:lpstr>NETWORK EQUIPMENT FUNDING REQUEST INFORMATION </vt:lpstr>
      <vt:lpstr>INSTALLATION PERIOD (ALL C1 NON-RECURRING CHARGES)</vt:lpstr>
      <vt:lpstr>SERVICE DELIVERY DEADLINES (RECURRING CHARGES)</vt:lpstr>
      <vt:lpstr>SERVICE DELIVERY DEADLINES (RECURRING CHARGES)</vt:lpstr>
      <vt:lpstr>SERVICE DELIVERY DEADLINES (SPECIAL CONSTRUCTION CHARGES)</vt:lpstr>
      <vt:lpstr>SPECIAL CONSTRUCTION DEADLINE EXTENSION</vt:lpstr>
      <vt:lpstr>SPECIAL CONSTRUCTION DEADLINE EXTENSION</vt:lpstr>
      <vt:lpstr>SERVICE PROVIDER ROLE DURING THE APPLICATION AND REVIEW PROCESS </vt:lpstr>
      <vt:lpstr>Q&amp;A SESSION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341</cp:revision>
  <cp:lastPrinted>2017-10-04T12:21:09Z</cp:lastPrinted>
  <dcterms:created xsi:type="dcterms:W3CDTF">2016-08-11T17:43:36Z</dcterms:created>
  <dcterms:modified xsi:type="dcterms:W3CDTF">2017-10-13T18:31:44Z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