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sldIdLst>
    <p:sldId id="270" r:id="rId5"/>
    <p:sldId id="327" r:id="rId6"/>
    <p:sldId id="277" r:id="rId7"/>
    <p:sldId id="278" r:id="rId8"/>
    <p:sldId id="279" r:id="rId9"/>
    <p:sldId id="280" r:id="rId10"/>
    <p:sldId id="281" r:id="rId11"/>
    <p:sldId id="282" r:id="rId12"/>
    <p:sldId id="283" r:id="rId13"/>
    <p:sldId id="284" r:id="rId14"/>
    <p:sldId id="285" r:id="rId15"/>
    <p:sldId id="319" r:id="rId16"/>
    <p:sldId id="286" r:id="rId17"/>
    <p:sldId id="287" r:id="rId18"/>
    <p:sldId id="288" r:id="rId19"/>
    <p:sldId id="289" r:id="rId20"/>
    <p:sldId id="290" r:id="rId21"/>
    <p:sldId id="291" r:id="rId22"/>
    <p:sldId id="292" r:id="rId23"/>
    <p:sldId id="293" r:id="rId24"/>
    <p:sldId id="320" r:id="rId25"/>
    <p:sldId id="294" r:id="rId26"/>
    <p:sldId id="321" r:id="rId27"/>
    <p:sldId id="295" r:id="rId28"/>
    <p:sldId id="296" r:id="rId29"/>
    <p:sldId id="297" r:id="rId30"/>
    <p:sldId id="298" r:id="rId31"/>
    <p:sldId id="299" r:id="rId32"/>
    <p:sldId id="300" r:id="rId33"/>
    <p:sldId id="301" r:id="rId34"/>
    <p:sldId id="302" r:id="rId35"/>
    <p:sldId id="303" r:id="rId36"/>
    <p:sldId id="325" r:id="rId37"/>
    <p:sldId id="304" r:id="rId38"/>
    <p:sldId id="305" r:id="rId39"/>
    <p:sldId id="322" r:id="rId40"/>
    <p:sldId id="306" r:id="rId41"/>
    <p:sldId id="307" r:id="rId42"/>
    <p:sldId id="308" r:id="rId43"/>
    <p:sldId id="309" r:id="rId44"/>
    <p:sldId id="310" r:id="rId45"/>
    <p:sldId id="311" r:id="rId46"/>
    <p:sldId id="312" r:id="rId47"/>
    <p:sldId id="313" r:id="rId48"/>
    <p:sldId id="314" r:id="rId49"/>
    <p:sldId id="315" r:id="rId50"/>
    <p:sldId id="316" r:id="rId51"/>
    <p:sldId id="324" r:id="rId52"/>
    <p:sldId id="317" r:id="rId53"/>
    <p:sldId id="323" r:id="rId54"/>
    <p:sldId id="318" r:id="rId55"/>
    <p:sldId id="328" r:id="rId56"/>
    <p:sldId id="326" r:id="rId5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Garza" initials="AG"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BD00"/>
    <a:srgbClr val="0062FF"/>
    <a:srgbClr val="358CFF"/>
    <a:srgbClr val="2515A8"/>
    <a:srgbClr val="89BAF4"/>
    <a:srgbClr val="296DFF"/>
    <a:srgbClr val="0064CA"/>
    <a:srgbClr val="0075FF"/>
    <a:srgbClr val="0051FF"/>
    <a:srgbClr val="006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2"/>
    <p:restoredTop sz="87896" autoAdjust="0"/>
  </p:normalViewPr>
  <p:slideViewPr>
    <p:cSldViewPr snapToGrid="0" snapToObjects="1">
      <p:cViewPr varScale="1">
        <p:scale>
          <a:sx n="99" d="100"/>
          <a:sy n="99"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846397B4-5E66-D945-9A97-87D2D53F2C1F}" type="datetimeFigureOut">
              <a:rPr lang="en-US" smtClean="0"/>
              <a:t>10/13/2017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13587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27</a:t>
            </a:fld>
            <a:endParaRPr lang="en-US"/>
          </a:p>
        </p:txBody>
      </p:sp>
    </p:spTree>
    <p:extLst>
      <p:ext uri="{BB962C8B-B14F-4D97-AF65-F5344CB8AC3E}">
        <p14:creationId xmlns:p14="http://schemas.microsoft.com/office/powerpoint/2010/main" val="296198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31</a:t>
            </a:fld>
            <a:endParaRPr lang="en-US"/>
          </a:p>
        </p:txBody>
      </p:sp>
    </p:spTree>
    <p:extLst>
      <p:ext uri="{BB962C8B-B14F-4D97-AF65-F5344CB8AC3E}">
        <p14:creationId xmlns:p14="http://schemas.microsoft.com/office/powerpoint/2010/main" val="1420718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6"/>
          <p:cNvSpPr>
            <a:spLocks noGrp="1"/>
          </p:cNvSpPr>
          <p:nvPr>
            <p:ph type="ftr" sz="quarter" idx="14"/>
          </p:nvPr>
        </p:nvSpPr>
        <p:spPr>
          <a:xfrm>
            <a:off x="8610600" y="6356350"/>
            <a:ext cx="2692758"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32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3200"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3200"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84666"/>
            <a:ext cx="12179300" cy="6773333"/>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7"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52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60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en-US" dirty="0" smtClean="0">
                <a:latin typeface="SourceSansPro-Light"/>
                <a:cs typeface="SourceSansPro-Light"/>
              </a:rPr>
              <a:t>© 2017 Universal Service Administrative Co. </a:t>
            </a: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pitchFamily="34" charset="0"/>
                <a:ea typeface="Source Sans Pro" pitchFamily="34" charset="0"/>
                <a:cs typeface="Source Sans Pro" pitchFamily="34" charset="0"/>
              </a:defRPr>
            </a:lvl1p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83" r:id="rId25"/>
    <p:sldLayoutId id="2147483684" r:id="rId26"/>
    <p:sldLayoutId id="2147483685" r:id="rId27"/>
    <p:sldLayoutId id="2147483686" r:id="rId28"/>
  </p:sldLayoutIdLst>
  <p:hf hdr="0" dt="0"/>
  <p:txStyles>
    <p:titleStyle>
      <a:lvl1pPr algn="l" defTabSz="914400" rtl="0" eaLnBrk="1" latinLnBrk="0" hangingPunct="1">
        <a:lnSpc>
          <a:spcPct val="90000"/>
        </a:lnSpc>
        <a:spcBef>
          <a:spcPct val="0"/>
        </a:spcBef>
        <a:buNone/>
        <a:defRPr sz="32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www.universalservice.org/_res/documents/about/pdf/fcc-orders/2004-fcc-orders/FCC-04-190.pdf"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www.usac.org/sl/tools/samples.aspx" TargetMode="External"/><Relationship Id="rId2" Type="http://schemas.openxmlformats.org/officeDocument/2006/relationships/hyperlink" Target="http://www.usac.org/about/about/program-integrity/"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963399"/>
            <a:ext cx="10058400" cy="2387600"/>
          </a:xfrm>
        </p:spPr>
        <p:txBody>
          <a:bodyPr/>
          <a:lstStyle/>
          <a:p>
            <a:r>
              <a:rPr lang="en-US" dirty="0" smtClean="0"/>
              <a:t>Navigating the Audit Process</a:t>
            </a:r>
            <a:endParaRPr lang="en-US" dirty="0"/>
          </a:p>
        </p:txBody>
      </p:sp>
      <p:sp>
        <p:nvSpPr>
          <p:cNvPr id="4" name="Subtitle 3"/>
          <p:cNvSpPr>
            <a:spLocks noGrp="1"/>
          </p:cNvSpPr>
          <p:nvPr>
            <p:ph type="subTitle" idx="1"/>
          </p:nvPr>
        </p:nvSpPr>
        <p:spPr/>
        <p:txBody>
          <a:bodyPr/>
          <a:lstStyle/>
          <a:p>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2017 E-rate 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
        <p:nvSpPr>
          <p:cNvPr id="5" name="Footer Placeholder 4"/>
          <p:cNvSpPr>
            <a:spLocks noGrp="1"/>
          </p:cNvSpPr>
          <p:nvPr>
            <p:ph type="ftr" sz="quarter" idx="14"/>
          </p:nvPr>
        </p:nvSpPr>
        <p:spPr/>
        <p:txBody>
          <a:bodyPr/>
          <a:lstStyle/>
          <a:p>
            <a:pPr marL="12700">
              <a:lnSpc>
                <a:spcPts val="969"/>
              </a:lnSpc>
            </a:pPr>
            <a:r>
              <a:rPr lang="de-DE" smtClean="0">
                <a:solidFill>
                  <a:prstClr val="white"/>
                </a:solidFill>
              </a:rPr>
              <a:t>© 2017 Universal Service Administrative Co. </a:t>
            </a:r>
            <a:endParaRPr lang="en-US" dirty="0" smtClean="0">
              <a:solidFill>
                <a:prstClr val="white"/>
              </a:solidFill>
              <a:latin typeface="SourceSansPro-Light"/>
              <a:cs typeface="SourceSansPro-Light"/>
            </a:endParaRPr>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863635"/>
            <a:ext cx="9898602" cy="3958222"/>
          </a:xfrm>
        </p:spPr>
        <p:txBody>
          <a:bodyPr/>
          <a:lstStyle/>
          <a:p>
            <a:pPr marL="0" indent="0">
              <a:buNone/>
            </a:pPr>
            <a:r>
              <a:rPr lang="en-US" b="1" dirty="0"/>
              <a:t>You Have Been Selected for an Audit… Now What?</a:t>
            </a:r>
          </a:p>
          <a:p>
            <a:pPr>
              <a:buFont typeface="Arial" panose="020B0604020202020204" pitchFamily="34" charset="0"/>
              <a:buChar char="•"/>
            </a:pPr>
            <a:r>
              <a:rPr lang="en-US" dirty="0"/>
              <a:t>The service provider(s) will be notified by the audit team of the audit</a:t>
            </a:r>
          </a:p>
          <a:p>
            <a:pPr lvl="1"/>
            <a:r>
              <a:rPr lang="en-US" dirty="0"/>
              <a:t>The auditors routinely request assistance from service providers to help lessen the burden on the beneficiaries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grpSp>
        <p:nvGrpSpPr>
          <p:cNvPr id="5" name="Group 4"/>
          <p:cNvGrpSpPr/>
          <p:nvPr/>
        </p:nvGrpSpPr>
        <p:grpSpPr>
          <a:xfrm>
            <a:off x="533399" y="863786"/>
            <a:ext cx="1875745" cy="662003"/>
            <a:chOff x="514" y="104625"/>
            <a:chExt cx="1875745" cy="662003"/>
          </a:xfrm>
          <a:scene3d>
            <a:camera prst="orthographicFront">
              <a:rot lat="0" lon="0" rev="0"/>
            </a:camera>
            <a:lightRig rig="threePt" dir="t">
              <a:rot lat="0" lon="0" rev="1200000"/>
            </a:lightRig>
          </a:scene3d>
        </p:grpSpPr>
        <p:sp>
          <p:nvSpPr>
            <p:cNvPr id="6" name="Chevron 5"/>
            <p:cNvSpPr/>
            <p:nvPr/>
          </p:nvSpPr>
          <p:spPr>
            <a:xfrm>
              <a:off x="514" y="117053"/>
              <a:ext cx="1875745"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7" name="Chevron 4"/>
            <p:cNvSpPr/>
            <p:nvPr/>
          </p:nvSpPr>
          <p:spPr>
            <a:xfrm>
              <a:off x="325301" y="104625"/>
              <a:ext cx="1226170" cy="649575"/>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Planning</a:t>
              </a:r>
            </a:p>
          </p:txBody>
        </p:sp>
      </p:gr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87028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337351" y="1385086"/>
            <a:ext cx="9898602" cy="4112800"/>
          </a:xfrm>
        </p:spPr>
        <p:txBody>
          <a:bodyPr/>
          <a:lstStyle/>
          <a:p>
            <a:pPr marL="0" indent="0">
              <a:buNone/>
            </a:pPr>
            <a:r>
              <a:rPr lang="en-US" b="1" dirty="0"/>
              <a:t>Requests for Documentation</a:t>
            </a:r>
          </a:p>
          <a:p>
            <a:pPr>
              <a:buFont typeface="Arial" panose="020B0604020202020204" pitchFamily="34" charset="0"/>
              <a:buChar char="•"/>
            </a:pPr>
            <a:r>
              <a:rPr lang="en-US" dirty="0"/>
              <a:t>The auditors obtain FCC Forms, SPIs and BEARs from the Schools and Libraries Program (SLP)</a:t>
            </a:r>
          </a:p>
          <a:p>
            <a:pPr>
              <a:buFont typeface="Arial" panose="020B0604020202020204" pitchFamily="34" charset="0"/>
              <a:buChar char="•"/>
            </a:pPr>
            <a:r>
              <a:rPr lang="en-US" dirty="0"/>
              <a:t>The list of documents requested from the Beneficiaries include items needed to demonstrate compliance with FCC rules that may not be obtained or maintained by </a:t>
            </a:r>
            <a:r>
              <a:rPr lang="en-US" dirty="0" smtClean="0"/>
              <a:t>SLP</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461967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337351" y="1385086"/>
            <a:ext cx="9898602" cy="4112800"/>
          </a:xfrm>
        </p:spPr>
        <p:txBody>
          <a:bodyPr/>
          <a:lstStyle/>
          <a:p>
            <a:pPr marL="0" indent="0">
              <a:buNone/>
            </a:pPr>
            <a:r>
              <a:rPr lang="en-US" b="1" dirty="0"/>
              <a:t>Requests for Documentation</a:t>
            </a:r>
          </a:p>
          <a:p>
            <a:pPr>
              <a:buFont typeface="Arial" panose="020B0604020202020204" pitchFamily="34" charset="0"/>
              <a:buChar char="•"/>
            </a:pPr>
            <a:r>
              <a:rPr lang="en-US" dirty="0" smtClean="0"/>
              <a:t>The </a:t>
            </a:r>
            <a:r>
              <a:rPr lang="en-US" dirty="0"/>
              <a:t>FCC’s Fifth Report and Order, paragraphs 45 to 50, contains additional information on document retention requirements.</a:t>
            </a:r>
          </a:p>
          <a:p>
            <a:pPr lvl="1"/>
            <a:r>
              <a:rPr lang="en-US" dirty="0">
                <a:hlinkClick r:id="rId2"/>
              </a:rPr>
              <a:t>http://www.universalservice.org/_res/documents/about/pdf/fcc-orders/2004-fcc-orders/FCC-04-190.pdf</a:t>
            </a:r>
            <a:r>
              <a:rPr lang="en-US" dirty="0"/>
              <a:t>.</a:t>
            </a:r>
          </a:p>
          <a:p>
            <a:pPr lvl="1"/>
            <a:r>
              <a:rPr lang="en-US" dirty="0"/>
              <a:t>The E-rate Modernization Order extended the document retention period from five to ten years.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562463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863635"/>
            <a:ext cx="9898602" cy="3958222"/>
          </a:xfrm>
        </p:spPr>
        <p:txBody>
          <a:bodyPr/>
          <a:lstStyle/>
          <a:p>
            <a:pPr>
              <a:buFont typeface="Arial" panose="020B0604020202020204" pitchFamily="34" charset="0"/>
              <a:buChar char="•"/>
            </a:pPr>
            <a:r>
              <a:rPr lang="en-US" dirty="0"/>
              <a:t>Audits are required to be performed in accordance with Generally Accepted Government Auditing Standards (</a:t>
            </a:r>
            <a:r>
              <a:rPr lang="en-US" b="1" dirty="0"/>
              <a:t>GAGAS</a:t>
            </a:r>
            <a:r>
              <a:rPr lang="en-US" dirty="0"/>
              <a:t>)</a:t>
            </a:r>
          </a:p>
          <a:p>
            <a:pPr lvl="1"/>
            <a:r>
              <a:rPr lang="en-US" dirty="0"/>
              <a:t>47 C.F.R. § 54.702(n)</a:t>
            </a:r>
          </a:p>
          <a:p>
            <a:pPr>
              <a:buFont typeface="Arial" panose="020B0604020202020204" pitchFamily="34" charset="0"/>
              <a:buChar char="•"/>
            </a:pPr>
            <a:r>
              <a:rPr lang="en-US" dirty="0"/>
              <a:t>GAGAS requires auditors to obtain sufficient, appropriate evidence to form conclusions on audit results and findings</a:t>
            </a:r>
          </a:p>
          <a:p>
            <a:pPr lvl="1"/>
            <a:r>
              <a:rPr lang="en-US" dirty="0"/>
              <a:t>Government Auditing Standards, GAO-12-331G, ¶ 6.56 (2011 Revision)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13</a:t>
            </a:fld>
            <a:endParaRPr lang="en-US" dirty="0"/>
          </a:p>
        </p:txBody>
      </p:sp>
      <p:sp>
        <p:nvSpPr>
          <p:cNvPr id="11" name="Chevron 10"/>
          <p:cNvSpPr/>
          <p:nvPr/>
        </p:nvSpPr>
        <p:spPr>
          <a:xfrm>
            <a:off x="2614411" y="886275"/>
            <a:ext cx="1931831"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8" name="Chevron 4"/>
          <p:cNvSpPr/>
          <p:nvPr/>
        </p:nvSpPr>
        <p:spPr>
          <a:xfrm>
            <a:off x="3037234" y="895023"/>
            <a:ext cx="1226170" cy="649575"/>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dirty="0" smtClean="0">
                <a:solidFill>
                  <a:sysClr val="window" lastClr="FFFFFF"/>
                </a:solidFill>
                <a:latin typeface="Calibri"/>
              </a:rPr>
              <a:t>Testing</a:t>
            </a:r>
            <a:endParaRPr lang="en-US" sz="2400" kern="1200" dirty="0">
              <a:solidFill>
                <a:sysClr val="window" lastClr="FFFFFF"/>
              </a:solidFill>
              <a:latin typeface="Calibri"/>
              <a:ea typeface="+mn-ea"/>
              <a:cs typeface="+mn-cs"/>
            </a:endParaRPr>
          </a:p>
        </p:txBody>
      </p:sp>
    </p:spTree>
    <p:extLst>
      <p:ext uri="{BB962C8B-B14F-4D97-AF65-F5344CB8AC3E}">
        <p14:creationId xmlns:p14="http://schemas.microsoft.com/office/powerpoint/2010/main" val="138936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a:xfrm>
            <a:off x="337351" y="1526753"/>
            <a:ext cx="10571055" cy="4112800"/>
          </a:xfrm>
        </p:spPr>
        <p:txBody>
          <a:bodyPr/>
          <a:lstStyle/>
          <a:p>
            <a:pPr marL="0" indent="0">
              <a:buNone/>
            </a:pPr>
            <a:r>
              <a:rPr lang="en-US" b="1" dirty="0"/>
              <a:t>Understanding Internal Controls</a:t>
            </a:r>
          </a:p>
          <a:p>
            <a:pPr>
              <a:buFont typeface="Arial" panose="020B0604020202020204" pitchFamily="34" charset="0"/>
              <a:buChar char="•"/>
            </a:pPr>
            <a:r>
              <a:rPr lang="en-US" dirty="0"/>
              <a:t>GAGAS requires the auditors to obtain an understanding of the Beneficiary’s internal controls and auditors may modify audit procedures based on the auditors’ assessment of internal controls</a:t>
            </a:r>
          </a:p>
          <a:p>
            <a:pPr lvl="1"/>
            <a:r>
              <a:rPr lang="en-US" dirty="0"/>
              <a:t>Government Auditing Standards, GAO-12-331G, ¶¶ 6.16 and 6.17 (2011 Revision)</a:t>
            </a:r>
          </a:p>
          <a:p>
            <a:pPr>
              <a:buFont typeface="Arial" panose="020B0604020202020204" pitchFamily="34" charset="0"/>
              <a:buChar char="•"/>
            </a:pPr>
            <a:r>
              <a:rPr lang="en-US" dirty="0"/>
              <a:t>Auditors examine the Beneficiary’s responses to the internal control questionnaire and process interview questionnaire provided with the announcement package</a:t>
            </a:r>
          </a:p>
          <a:p>
            <a:pPr>
              <a:buFont typeface="Arial" panose="020B0604020202020204" pitchFamily="34" charset="0"/>
              <a:buChar char="•"/>
            </a:pPr>
            <a:r>
              <a:rPr lang="en-US" dirty="0"/>
              <a:t>Auditors conduct additional process inquiries, as necessary</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43920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Site Visits</a:t>
            </a:r>
          </a:p>
          <a:p>
            <a:pPr>
              <a:buFont typeface="Arial" panose="020B0604020202020204" pitchFamily="34" charset="0"/>
              <a:buChar char="•"/>
            </a:pPr>
            <a:r>
              <a:rPr lang="en-US" dirty="0"/>
              <a:t>Site visits are often performed near the end of the audit</a:t>
            </a:r>
          </a:p>
          <a:p>
            <a:pPr>
              <a:buFont typeface="Arial" panose="020B0604020202020204" pitchFamily="34" charset="0"/>
              <a:buChar char="•"/>
            </a:pPr>
            <a:r>
              <a:rPr lang="en-US" dirty="0"/>
              <a:t>A site visit usually spans 2-5 business days</a:t>
            </a:r>
          </a:p>
          <a:p>
            <a:pPr lvl="1"/>
            <a:r>
              <a:rPr lang="en-US" dirty="0"/>
              <a:t>The majority of testing is performed in USAC’s offices</a:t>
            </a:r>
          </a:p>
          <a:p>
            <a:pPr>
              <a:buFont typeface="Arial" panose="020B0604020202020204" pitchFamily="34" charset="0"/>
              <a:buChar char="•"/>
            </a:pPr>
            <a:r>
              <a:rPr lang="en-US" dirty="0"/>
              <a:t>If a site visit is necessary, the Beneficiary will be notified as soon as possible </a:t>
            </a:r>
          </a:p>
          <a:p>
            <a:pPr>
              <a:buFont typeface="Arial" panose="020B0604020202020204" pitchFamily="34" charset="0"/>
              <a:buChar char="•"/>
            </a:pPr>
            <a:r>
              <a:rPr lang="en-US" dirty="0"/>
              <a:t>The auditor will coordinate with the Beneficiary on the timing and locations to be visited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24143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Purpose of the Site Visits</a:t>
            </a:r>
          </a:p>
          <a:p>
            <a:pPr>
              <a:buFont typeface="Arial" panose="020B0604020202020204" pitchFamily="34" charset="0"/>
              <a:buChar char="•"/>
            </a:pPr>
            <a:r>
              <a:rPr lang="en-US" dirty="0"/>
              <a:t>Discuss questions developed during review of documentation provided</a:t>
            </a:r>
          </a:p>
          <a:p>
            <a:pPr>
              <a:buFont typeface="Arial" panose="020B0604020202020204" pitchFamily="34" charset="0"/>
              <a:buChar char="•"/>
            </a:pPr>
            <a:r>
              <a:rPr lang="en-US" dirty="0"/>
              <a:t>Obtain additional documentation, if necessary</a:t>
            </a:r>
          </a:p>
          <a:p>
            <a:pPr>
              <a:buFont typeface="Arial" panose="020B0604020202020204" pitchFamily="34" charset="0"/>
              <a:buChar char="•"/>
            </a:pPr>
            <a:r>
              <a:rPr lang="en-US" dirty="0"/>
              <a:t>Perform a physical inventory of equipment </a:t>
            </a:r>
          </a:p>
          <a:p>
            <a:pPr>
              <a:buFont typeface="Arial" panose="020B0604020202020204" pitchFamily="34" charset="0"/>
              <a:buChar char="•"/>
            </a:pPr>
            <a:r>
              <a:rPr lang="en-US" dirty="0"/>
              <a:t>Determine whether Beneficiary has equipment to make effective use of E-rate supported services</a:t>
            </a:r>
          </a:p>
          <a:p>
            <a:pPr>
              <a:buFont typeface="Arial" panose="020B0604020202020204" pitchFamily="34" charset="0"/>
              <a:buChar char="•"/>
            </a:pPr>
            <a:r>
              <a:rPr lang="en-US" dirty="0"/>
              <a:t>Obtain an understanding of how services are used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25458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Sampling</a:t>
            </a:r>
          </a:p>
          <a:p>
            <a:pPr>
              <a:buFont typeface="Arial" panose="020B0604020202020204" pitchFamily="34" charset="0"/>
              <a:buChar char="•"/>
            </a:pPr>
            <a:r>
              <a:rPr lang="en-US" dirty="0"/>
              <a:t>The auditor may select samples of documentation to be provided</a:t>
            </a:r>
          </a:p>
          <a:p>
            <a:pPr lvl="1"/>
            <a:r>
              <a:rPr lang="en-US" dirty="0"/>
              <a:t>Service provider bills, including proof of payment, etc.</a:t>
            </a:r>
          </a:p>
          <a:p>
            <a:pPr lvl="1"/>
            <a:r>
              <a:rPr lang="en-US" dirty="0"/>
              <a:t>Category 2 equipment</a:t>
            </a:r>
          </a:p>
          <a:p>
            <a:pPr lvl="1"/>
            <a:r>
              <a:rPr lang="en-US" dirty="0"/>
              <a:t>For consortia, a sample of the consortium’s members to ensure members’ compliance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17319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b="1" dirty="0"/>
              <a:t>What is Sufficient Documentation?</a:t>
            </a:r>
          </a:p>
          <a:p>
            <a:pPr>
              <a:buFont typeface="Arial" panose="020B0604020202020204" pitchFamily="34" charset="0"/>
              <a:buChar char="•"/>
            </a:pPr>
            <a:r>
              <a:rPr lang="en-US" dirty="0"/>
              <a:t>The following slides provide examples of documentation examined during an audit</a:t>
            </a:r>
          </a:p>
          <a:p>
            <a:pPr lvl="1"/>
            <a:r>
              <a:rPr lang="en-US" dirty="0"/>
              <a:t>The examples are not all-inclusive</a:t>
            </a:r>
          </a:p>
          <a:p>
            <a:pPr>
              <a:buFont typeface="Arial" panose="020B0604020202020204" pitchFamily="34" charset="0"/>
              <a:buChar char="•"/>
            </a:pPr>
            <a:r>
              <a:rPr lang="en-US" dirty="0"/>
              <a:t>Additional documentation may be requested throughout the audit process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058507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Requests for Services</a:t>
            </a:r>
          </a:p>
          <a:p>
            <a:pPr>
              <a:buFont typeface="Arial" panose="020B0604020202020204" pitchFamily="34" charset="0"/>
              <a:buChar char="•"/>
            </a:pPr>
            <a:r>
              <a:rPr lang="en-US" dirty="0"/>
              <a:t>Requests for Proposals</a:t>
            </a:r>
          </a:p>
          <a:p>
            <a:pPr>
              <a:buFont typeface="Arial" panose="020B0604020202020204" pitchFamily="34" charset="0"/>
              <a:buChar char="•"/>
            </a:pPr>
            <a:r>
              <a:rPr lang="en-US" dirty="0"/>
              <a:t>Copies of bids received (winning AND losing)</a:t>
            </a:r>
          </a:p>
          <a:p>
            <a:pPr>
              <a:buFont typeface="Arial" panose="020B0604020202020204" pitchFamily="34" charset="0"/>
              <a:buChar char="•"/>
            </a:pPr>
            <a:r>
              <a:rPr lang="en-US" dirty="0"/>
              <a:t>Documentation supporting the selection of the service provider</a:t>
            </a:r>
          </a:p>
          <a:p>
            <a:pPr lvl="1"/>
            <a:r>
              <a:rPr lang="en-US" dirty="0"/>
              <a:t>E.g., individual evaluation score sheets, summary score sheets, bid meeting notes, meeting sign-in sheets, etc.</a:t>
            </a:r>
          </a:p>
          <a:p>
            <a:pPr>
              <a:buFont typeface="Arial" panose="020B0604020202020204" pitchFamily="34" charset="0"/>
              <a:buChar char="•"/>
            </a:pPr>
            <a:r>
              <a:rPr lang="en-US" dirty="0"/>
              <a:t>Correspondence with potential bidders, if any</a:t>
            </a:r>
          </a:p>
        </p:txBody>
      </p:sp>
      <p:sp>
        <p:nvSpPr>
          <p:cNvPr id="4" name="Slide Number Placeholder 3"/>
          <p:cNvSpPr>
            <a:spLocks noGrp="1"/>
          </p:cNvSpPr>
          <p:nvPr>
            <p:ph type="sldNum" sz="quarter" idx="11"/>
          </p:nvPr>
        </p:nvSpPr>
        <p:spPr/>
        <p:txBody>
          <a:bodyPr/>
          <a:lstStyle/>
          <a:p>
            <a:fld id="{77DFCED7-EB59-654B-ACD8-84CE8F59160C}" type="slidenum">
              <a:rPr lang="en-US" smtClean="0"/>
              <a:pPr/>
              <a:t>19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90274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05809" y="2112885"/>
            <a:ext cx="2009571" cy="1419285"/>
          </a:xfrm>
        </p:spPr>
        <p:txBody>
          <a:bodyPr/>
          <a:lstStyle/>
          <a:p>
            <a:r>
              <a:rPr lang="en-US" dirty="0" smtClean="0"/>
              <a:t>AGENDA</a:t>
            </a:r>
            <a:endParaRPr lang="en-US" dirty="0"/>
          </a:p>
        </p:txBody>
      </p:sp>
      <p:sp>
        <p:nvSpPr>
          <p:cNvPr id="7" name="Content Placeholder 6"/>
          <p:cNvSpPr>
            <a:spLocks noGrp="1"/>
          </p:cNvSpPr>
          <p:nvPr>
            <p:ph idx="1"/>
          </p:nvPr>
        </p:nvSpPr>
        <p:spPr/>
        <p:txBody>
          <a:bodyPr/>
          <a:lstStyle/>
          <a:p>
            <a:pPr>
              <a:buFont typeface="Arial" panose="020B0604020202020204" pitchFamily="34" charset="0"/>
              <a:buChar char="•"/>
            </a:pPr>
            <a:r>
              <a:rPr lang="en-US" dirty="0" smtClean="0"/>
              <a:t>Audit Overview</a:t>
            </a:r>
          </a:p>
          <a:p>
            <a:pPr>
              <a:buFont typeface="Arial" panose="020B0604020202020204" pitchFamily="34" charset="0"/>
              <a:buChar char="•"/>
            </a:pPr>
            <a:r>
              <a:rPr lang="en-US" dirty="0" smtClean="0"/>
              <a:t>Planning</a:t>
            </a:r>
          </a:p>
          <a:p>
            <a:pPr>
              <a:buFont typeface="Arial" panose="020B0604020202020204" pitchFamily="34" charset="0"/>
              <a:buChar char="•"/>
            </a:pPr>
            <a:r>
              <a:rPr lang="en-US" dirty="0" smtClean="0"/>
              <a:t>Testing</a:t>
            </a:r>
          </a:p>
          <a:p>
            <a:pPr>
              <a:buFont typeface="Arial" panose="020B0604020202020204" pitchFamily="34" charset="0"/>
              <a:buChar char="•"/>
            </a:pPr>
            <a:r>
              <a:rPr lang="en-US" dirty="0" smtClean="0"/>
              <a:t>Sufficient Documentation</a:t>
            </a:r>
          </a:p>
          <a:p>
            <a:pPr>
              <a:buFont typeface="Arial" panose="020B0604020202020204" pitchFamily="34" charset="0"/>
              <a:buChar char="•"/>
            </a:pPr>
            <a:r>
              <a:rPr lang="en-US" dirty="0" smtClean="0"/>
              <a:t>Avoiding Pitfalls</a:t>
            </a:r>
          </a:p>
          <a:p>
            <a:pPr>
              <a:buFont typeface="Arial" panose="020B0604020202020204" pitchFamily="34" charset="0"/>
              <a:buChar char="•"/>
            </a:pPr>
            <a:r>
              <a:rPr lang="en-US" dirty="0" smtClean="0"/>
              <a:t>Reporting</a:t>
            </a:r>
          </a:p>
          <a:p>
            <a:pPr>
              <a:buFont typeface="Arial" panose="020B0604020202020204" pitchFamily="34" charset="0"/>
              <a:buChar char="•"/>
            </a:pPr>
            <a:r>
              <a:rPr lang="en-US" dirty="0" smtClean="0"/>
              <a:t>Post-Audit Activity</a:t>
            </a:r>
            <a:endParaRPr lang="en-US" dirty="0"/>
          </a:p>
        </p:txBody>
      </p:sp>
      <p:sp>
        <p:nvSpPr>
          <p:cNvPr id="4" name="Footer Placeholder 3"/>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401457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Schools, School Districts, or Consortia Containing Schools or School Districts</a:t>
            </a:r>
          </a:p>
          <a:p>
            <a:pPr>
              <a:buFont typeface="Arial" panose="020B0604020202020204" pitchFamily="34" charset="0"/>
              <a:buChar char="•"/>
            </a:pPr>
            <a:r>
              <a:rPr lang="en-US" dirty="0"/>
              <a:t>Auditors determine whether the Beneficiary’s school(s) is recognized on the State’s Department of Education (DOE) website</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Tree>
    <p:extLst>
      <p:ext uri="{BB962C8B-B14F-4D97-AF65-F5344CB8AC3E}">
        <p14:creationId xmlns:p14="http://schemas.microsoft.com/office/powerpoint/2010/main" val="251927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Schools, School Districts, or Consortia Containing Schools or School </a:t>
            </a:r>
            <a:r>
              <a:rPr lang="en-US" b="1" dirty="0" smtClean="0"/>
              <a:t>Districts</a:t>
            </a:r>
          </a:p>
          <a:p>
            <a:pPr>
              <a:buFont typeface="Arial" panose="020B0604020202020204" pitchFamily="34" charset="0"/>
              <a:buChar char="•"/>
            </a:pPr>
            <a:r>
              <a:rPr lang="en-US" dirty="0" smtClean="0"/>
              <a:t>If the school is not identified on the DOE website, the Beneficiary may provide:</a:t>
            </a:r>
          </a:p>
          <a:p>
            <a:pPr lvl="1"/>
            <a:r>
              <a:rPr lang="en-US" dirty="0" smtClean="0"/>
              <a:t>A </a:t>
            </a:r>
            <a:r>
              <a:rPr lang="en-US" dirty="0"/>
              <a:t>letter from the DOE recognizing the school as meeting the State’s definition of elementary or secondary education</a:t>
            </a:r>
          </a:p>
          <a:p>
            <a:pPr lvl="1"/>
            <a:r>
              <a:rPr lang="en-US" dirty="0"/>
              <a:t>Other support, such as certification of accreditation, school charter, by-laws, etc. demonstrating the school meets the State’s definition of elementary or secondary education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Tree>
    <p:extLst>
      <p:ext uri="{BB962C8B-B14F-4D97-AF65-F5344CB8AC3E}">
        <p14:creationId xmlns:p14="http://schemas.microsoft.com/office/powerpoint/2010/main" val="1093526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Schools, School Districts, or Consortia Containing Schools or School </a:t>
            </a:r>
            <a:r>
              <a:rPr lang="en-US" b="1" dirty="0" smtClean="0"/>
              <a:t>Districts</a:t>
            </a:r>
            <a:endParaRPr lang="en-US" b="1" dirty="0"/>
          </a:p>
          <a:p>
            <a:pPr>
              <a:buFont typeface="Arial" panose="020B0604020202020204" pitchFamily="34" charset="0"/>
              <a:buChar char="•"/>
            </a:pPr>
            <a:r>
              <a:rPr lang="en-US" dirty="0"/>
              <a:t>A network diagram demonstrating Non-Instructional Facilities receiving Category 2 funds are essential for the transmission of data to educational </a:t>
            </a:r>
            <a:r>
              <a:rPr lang="en-US" dirty="0" smtClean="0"/>
              <a:t>buildings</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220913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a:xfrm>
            <a:off x="337351" y="1567388"/>
            <a:ext cx="9898602" cy="4923563"/>
          </a:xfrm>
        </p:spPr>
        <p:txBody>
          <a:bodyPr/>
          <a:lstStyle/>
          <a:p>
            <a:pPr marL="0" indent="0">
              <a:buNone/>
            </a:pPr>
            <a:r>
              <a:rPr lang="en-US" b="1" dirty="0"/>
              <a:t>Eligibility for Schools, School Districts, or Consortia Containing Schools or School </a:t>
            </a:r>
            <a:r>
              <a:rPr lang="en-US" b="1" dirty="0" smtClean="0"/>
              <a:t>Districts</a:t>
            </a:r>
            <a:endParaRPr lang="en-US" b="1" dirty="0"/>
          </a:p>
          <a:p>
            <a:pPr>
              <a:spcAft>
                <a:spcPts val="600"/>
              </a:spcAft>
              <a:buFont typeface="Arial" panose="020B0604020202020204" pitchFamily="34" charset="0"/>
              <a:buChar char="•"/>
            </a:pPr>
            <a:r>
              <a:rPr lang="en-US" dirty="0"/>
              <a:t>Documentation demonstrating residential schools serve unique populations, as required by the FCC’s Sixth Report &amp; Order</a:t>
            </a:r>
          </a:p>
          <a:p>
            <a:pPr lvl="1">
              <a:spcAft>
                <a:spcPts val="0"/>
              </a:spcAft>
            </a:pPr>
            <a:r>
              <a:rPr lang="en-US" dirty="0"/>
              <a:t>Schools on Tribal lands</a:t>
            </a:r>
          </a:p>
          <a:p>
            <a:pPr lvl="1">
              <a:spcAft>
                <a:spcPts val="0"/>
              </a:spcAft>
            </a:pPr>
            <a:r>
              <a:rPr lang="en-US" dirty="0"/>
              <a:t>Schools that serve children with physical, cognitive, and behavioral disabilities</a:t>
            </a:r>
          </a:p>
          <a:p>
            <a:pPr lvl="1">
              <a:spcAft>
                <a:spcPts val="0"/>
              </a:spcAft>
            </a:pPr>
            <a:r>
              <a:rPr lang="en-US" dirty="0"/>
              <a:t>Schools that serve children with medical needs</a:t>
            </a:r>
          </a:p>
          <a:p>
            <a:pPr lvl="1">
              <a:spcAft>
                <a:spcPts val="0"/>
              </a:spcAft>
            </a:pPr>
            <a:r>
              <a:rPr lang="en-US" dirty="0"/>
              <a:t>Juvenile justice schools, where eligible</a:t>
            </a:r>
          </a:p>
          <a:p>
            <a:pPr lvl="1">
              <a:spcAft>
                <a:spcPts val="0"/>
              </a:spcAft>
            </a:pPr>
            <a:r>
              <a:rPr lang="en-US" dirty="0"/>
              <a:t>Schools with 35 percent or more students eligible for NSLP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993203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Eligibility for Libraries or Consortia Containing Libraries</a:t>
            </a:r>
          </a:p>
          <a:p>
            <a:pPr>
              <a:buFont typeface="Arial" panose="020B0604020202020204" pitchFamily="34" charset="0"/>
              <a:buChar char="•"/>
            </a:pPr>
            <a:r>
              <a:rPr lang="en-US" dirty="0"/>
              <a:t>Documentation demonstrating the library is eligible in accordance with the Library Services &amp; Technology Act (LSTA)</a:t>
            </a:r>
          </a:p>
          <a:p>
            <a:pPr>
              <a:buFont typeface="Arial" panose="020B0604020202020204" pitchFamily="34" charset="0"/>
              <a:buChar char="•"/>
            </a:pPr>
            <a:r>
              <a:rPr lang="en-US" dirty="0"/>
              <a:t>Documentation demonstrating the library’s budget is separate and independent of a school</a:t>
            </a:r>
          </a:p>
          <a:p>
            <a:pPr lvl="1"/>
            <a:r>
              <a:rPr lang="en-US" dirty="0"/>
              <a:t>If a budget is not available, documentation demonstrating the library’s sources of revenue are independent of a school</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60299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Category 2 Budgets</a:t>
            </a:r>
          </a:p>
          <a:p>
            <a:pPr>
              <a:buFont typeface="Arial" panose="020B0604020202020204" pitchFamily="34" charset="0"/>
              <a:buChar char="•"/>
            </a:pPr>
            <a:r>
              <a:rPr lang="en-US" dirty="0"/>
              <a:t>For schools, school districts, and consortia containing schools or school districts, student enrollment reports supporting the number of students listed in the FCC Form 471</a:t>
            </a:r>
          </a:p>
          <a:p>
            <a:pPr lvl="1"/>
            <a:r>
              <a:rPr lang="en-US" sz="2400" dirty="0"/>
              <a:t>If enrollment figures are not the same as figures used for the discount rate calculation, ensure you maintain reliable documentation for the number of full and part-time students identified in the enrollment.</a:t>
            </a:r>
          </a:p>
          <a:p>
            <a:pPr>
              <a:buFont typeface="Arial" panose="020B0604020202020204" pitchFamily="34" charset="0"/>
              <a:buChar char="•"/>
            </a:pPr>
            <a:r>
              <a:rPr lang="en-US" dirty="0"/>
              <a:t>For libraries and consortia containing libraries, square footage floor plans as submitted to the LSTA</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819635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Discount Calculations</a:t>
            </a:r>
          </a:p>
          <a:p>
            <a:pPr>
              <a:buFont typeface="Arial" panose="020B0604020202020204" pitchFamily="34" charset="0"/>
              <a:buChar char="•"/>
            </a:pPr>
            <a:r>
              <a:rPr lang="en-US" dirty="0"/>
              <a:t>Documentation supporting the enrollment data and NSLP eligibility listed in the FCC Form 471</a:t>
            </a:r>
          </a:p>
          <a:p>
            <a:pPr lvl="1"/>
            <a:r>
              <a:rPr lang="en-US" dirty="0"/>
              <a:t>Do not rely on the State to maintain the NSLP data</a:t>
            </a:r>
          </a:p>
          <a:p>
            <a:pPr lvl="2"/>
            <a:r>
              <a:rPr lang="en-US" sz="2400" dirty="0"/>
              <a:t>If the data maintained by the State contains data updated from a date other than the date used for completing the FCC Form 471, the auditor will rely on the State’s revised data </a:t>
            </a:r>
            <a:r>
              <a:rPr lang="en-US" sz="2400" u="sng" dirty="0"/>
              <a:t>if</a:t>
            </a:r>
            <a:r>
              <a:rPr lang="en-US" sz="2400" dirty="0"/>
              <a:t> the Beneficiary did not maintain the original documentation, </a:t>
            </a:r>
            <a:r>
              <a:rPr lang="en-US" sz="2400" i="1" dirty="0"/>
              <a:t>which could produce a lower discount rate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767336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a:xfrm>
            <a:off x="337350" y="1376039"/>
            <a:ext cx="11016449" cy="5217943"/>
          </a:xfrm>
        </p:spPr>
        <p:txBody>
          <a:bodyPr/>
          <a:lstStyle/>
          <a:p>
            <a:pPr marL="0" indent="0">
              <a:buNone/>
            </a:pPr>
            <a:r>
              <a:rPr lang="en-US" b="1" dirty="0"/>
              <a:t>Category 2 Equipment</a:t>
            </a:r>
          </a:p>
          <a:p>
            <a:pPr>
              <a:buFont typeface="Arial" panose="020B0604020202020204" pitchFamily="34" charset="0"/>
              <a:buChar char="•"/>
            </a:pPr>
            <a:r>
              <a:rPr lang="en-US" dirty="0"/>
              <a:t>Fixed Asset Listing (FAL), including the model, installation date, and location of the equipment</a:t>
            </a:r>
          </a:p>
          <a:p>
            <a:pPr>
              <a:buFont typeface="Arial" panose="020B0604020202020204" pitchFamily="34" charset="0"/>
              <a:buChar char="•"/>
            </a:pPr>
            <a:r>
              <a:rPr lang="en-US" dirty="0"/>
              <a:t>Delivery receipts, if available</a:t>
            </a:r>
          </a:p>
          <a:p>
            <a:pPr>
              <a:buFont typeface="Arial" panose="020B0604020202020204" pitchFamily="34" charset="0"/>
              <a:buChar char="•"/>
            </a:pPr>
            <a:r>
              <a:rPr lang="en-US" dirty="0"/>
              <a:t>Floor plans for wiring and cable drops</a:t>
            </a:r>
          </a:p>
          <a:p>
            <a:pPr>
              <a:buFont typeface="Arial" panose="020B0604020202020204" pitchFamily="34" charset="0"/>
              <a:buChar char="•"/>
            </a:pPr>
            <a:r>
              <a:rPr lang="en-US" dirty="0" smtClean="0"/>
              <a:t>If </a:t>
            </a:r>
            <a:r>
              <a:rPr lang="en-US" dirty="0"/>
              <a:t>equipment has been uninstalled or removed, documentation demonstrating why and current location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12103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Basic Maintenance of Internal Connections</a:t>
            </a:r>
          </a:p>
          <a:p>
            <a:pPr>
              <a:buFont typeface="Arial" panose="020B0604020202020204" pitchFamily="34" charset="0"/>
              <a:buChar char="•"/>
            </a:pPr>
            <a:r>
              <a:rPr lang="en-US" dirty="0"/>
              <a:t>Contract, including the list of equipment to be maintained with BMIC funds</a:t>
            </a:r>
          </a:p>
          <a:p>
            <a:pPr>
              <a:buFont typeface="Arial" panose="020B0604020202020204" pitchFamily="34" charset="0"/>
              <a:buChar char="•"/>
            </a:pPr>
            <a:r>
              <a:rPr lang="en-US" dirty="0"/>
              <a:t>FAL, including the model and location of the equipment maintained</a:t>
            </a:r>
          </a:p>
          <a:p>
            <a:pPr>
              <a:buFont typeface="Arial" panose="020B0604020202020204" pitchFamily="34" charset="0"/>
              <a:buChar char="•"/>
            </a:pPr>
            <a:r>
              <a:rPr lang="en-US" dirty="0"/>
              <a:t>Documentation, such as maintenance logs, demonstrating the maintenance was performed</a:t>
            </a:r>
          </a:p>
          <a:p>
            <a:pPr lvl="1"/>
            <a:r>
              <a:rPr lang="en-US" dirty="0"/>
              <a:t>Records must be adequate for the auditor to determine the </a:t>
            </a:r>
            <a:r>
              <a:rPr lang="en-US" b="1" u="sng" dirty="0"/>
              <a:t>actual</a:t>
            </a:r>
            <a:r>
              <a:rPr lang="en-US" dirty="0"/>
              <a:t> time performing eligible versus ineligible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585171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CIPA</a:t>
            </a:r>
          </a:p>
          <a:p>
            <a:pPr>
              <a:buFont typeface="Arial" panose="020B0604020202020204" pitchFamily="34" charset="0"/>
              <a:buChar char="•"/>
            </a:pPr>
            <a:r>
              <a:rPr lang="en-US" dirty="0"/>
              <a:t>Documentation demonstrating an Internet filter was in place during the funding year audited</a:t>
            </a:r>
          </a:p>
          <a:p>
            <a:pPr lvl="1"/>
            <a:r>
              <a:rPr lang="en-US" dirty="0"/>
              <a:t>Copy of the filter log</a:t>
            </a:r>
          </a:p>
          <a:p>
            <a:pPr lvl="1"/>
            <a:r>
              <a:rPr lang="en-US" dirty="0"/>
              <a:t>Service provider bills for the purchase and/or renewal of the filter along with proof of payment</a:t>
            </a:r>
          </a:p>
          <a:p>
            <a:pPr>
              <a:buFont typeface="Arial" panose="020B0604020202020204" pitchFamily="34" charset="0"/>
              <a:buChar char="•"/>
            </a:pPr>
            <a:r>
              <a:rPr lang="en-US" dirty="0"/>
              <a:t>Copy of the Internet Safety Policy (ISP), or Acceptable Use Policy (AUP)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06707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WHAT WE DO?</a:t>
            </a:r>
            <a:endParaRPr lang="en-US" dirty="0"/>
          </a:p>
        </p:txBody>
      </p:sp>
      <p:sp>
        <p:nvSpPr>
          <p:cNvPr id="3" name="Content Placeholder 2"/>
          <p:cNvSpPr>
            <a:spLocks noGrp="1"/>
          </p:cNvSpPr>
          <p:nvPr>
            <p:ph idx="1"/>
          </p:nvPr>
        </p:nvSpPr>
        <p:spPr/>
        <p:txBody>
          <a:bodyPr/>
          <a:lstStyle/>
          <a:p>
            <a:pPr marL="0" indent="0">
              <a:buNone/>
            </a:pPr>
            <a:r>
              <a:rPr lang="en-US" b="1" dirty="0"/>
              <a:t>Assures program integrity and good business practice </a:t>
            </a:r>
          </a:p>
          <a:p>
            <a:pPr>
              <a:buFont typeface="Arial" panose="020B0604020202020204" pitchFamily="34" charset="0"/>
              <a:buChar char="•"/>
            </a:pPr>
            <a:r>
              <a:rPr lang="en-US" dirty="0"/>
              <a:t>Demonstrates to Congress, USAC, FCC, and other stakeholders that funds are used correctly</a:t>
            </a:r>
          </a:p>
          <a:p>
            <a:pPr>
              <a:buFont typeface="Arial" panose="020B0604020202020204" pitchFamily="34" charset="0"/>
              <a:buChar char="•"/>
            </a:pPr>
            <a:r>
              <a:rPr lang="en-US" dirty="0"/>
              <a:t>Addresses federal law requirements for the FCC and USAC</a:t>
            </a:r>
          </a:p>
          <a:p>
            <a:pPr lvl="1"/>
            <a:r>
              <a:rPr lang="en-US" i="1" dirty="0"/>
              <a:t>IPERIA – Improper Payments Elimination and Recovery Improvement Act of 2012</a:t>
            </a:r>
            <a:endParaRPr lang="en-US" dirty="0"/>
          </a:p>
          <a:p>
            <a:pPr lvl="2"/>
            <a:r>
              <a:rPr lang="en-US" sz="2400" dirty="0"/>
              <a:t>Requires agencies to reduce improper payments made to the wrong entity, in the wrong amount, for the wrong reason. </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699056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smtClean="0"/>
              <a:t>CIPA</a:t>
            </a:r>
            <a:endParaRPr lang="en-US" b="1" dirty="0"/>
          </a:p>
          <a:p>
            <a:pPr>
              <a:buFont typeface="Arial" panose="020B0604020202020204" pitchFamily="34" charset="0"/>
              <a:buChar char="•"/>
            </a:pPr>
            <a:r>
              <a:rPr lang="en-US" dirty="0"/>
              <a:t>Documentation demonstrating a public hearing was held to discuss the ISP or AUP with the public</a:t>
            </a:r>
          </a:p>
          <a:p>
            <a:pPr lvl="1"/>
            <a:r>
              <a:rPr lang="en-US" dirty="0"/>
              <a:t>E.g., Meeting minutes</a:t>
            </a:r>
          </a:p>
          <a:p>
            <a:pPr>
              <a:buFont typeface="Arial" panose="020B0604020202020204" pitchFamily="34" charset="0"/>
              <a:buChar char="•"/>
            </a:pPr>
            <a:r>
              <a:rPr lang="en-US" dirty="0"/>
              <a:t>Documentation demonstrating a public notice was posted prior to the public hearing to discuss the ISP or AUP</a:t>
            </a:r>
          </a:p>
          <a:p>
            <a:pPr lvl="1"/>
            <a:r>
              <a:rPr lang="en-US" dirty="0"/>
              <a:t>The public notice should specifically state the ISP or AUP will be discussed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585469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Sufficient Resources</a:t>
            </a:r>
          </a:p>
          <a:p>
            <a:pPr>
              <a:buFont typeface="Arial" panose="020B0604020202020204" pitchFamily="34" charset="0"/>
              <a:buChar char="•"/>
            </a:pPr>
            <a:r>
              <a:rPr lang="en-US" dirty="0"/>
              <a:t>If the Beneficiary’s non-discounted share has not been paid in-full, copy of the budget demonstrating funds have been budgeted to pay the non-discounted share</a:t>
            </a:r>
          </a:p>
          <a:p>
            <a:pPr>
              <a:buFont typeface="Arial" panose="020B0604020202020204" pitchFamily="34" charset="0"/>
              <a:buChar char="•"/>
            </a:pPr>
            <a:r>
              <a:rPr lang="en-US" dirty="0"/>
              <a:t>Documentation demonstrating training has been provided to personnel to properly use the services</a:t>
            </a:r>
          </a:p>
          <a:p>
            <a:pPr>
              <a:buFont typeface="Arial" panose="020B0604020202020204" pitchFamily="34" charset="0"/>
              <a:buChar char="•"/>
            </a:pPr>
            <a:r>
              <a:rPr lang="en-US" dirty="0"/>
              <a:t>Documentation demonstrating appropriate equipment and software have been secured to use the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800433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Services Received</a:t>
            </a:r>
          </a:p>
          <a:p>
            <a:pPr>
              <a:buFont typeface="Arial" panose="020B0604020202020204" pitchFamily="34" charset="0"/>
              <a:buChar char="•"/>
            </a:pPr>
            <a:r>
              <a:rPr lang="en-US" dirty="0"/>
              <a:t>Copies of service provider bills</a:t>
            </a:r>
          </a:p>
          <a:p>
            <a:pPr>
              <a:buFont typeface="Arial" panose="020B0604020202020204" pitchFamily="34" charset="0"/>
              <a:buChar char="•"/>
            </a:pPr>
            <a:r>
              <a:rPr lang="en-US" dirty="0"/>
              <a:t>Proof that the Beneficiary’s non-discounted share has been paid</a:t>
            </a:r>
          </a:p>
          <a:p>
            <a:pPr lvl="1"/>
            <a:r>
              <a:rPr lang="en-US" dirty="0"/>
              <a:t>E.g., Cancelled checks, bank statements, accounts payable </a:t>
            </a:r>
            <a:r>
              <a:rPr lang="en-US" dirty="0" smtClean="0"/>
              <a:t>history</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32</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05933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DOCUMENTATION</a:t>
            </a:r>
            <a:endParaRPr lang="en-US" dirty="0"/>
          </a:p>
        </p:txBody>
      </p:sp>
      <p:sp>
        <p:nvSpPr>
          <p:cNvPr id="3" name="Content Placeholder 2"/>
          <p:cNvSpPr>
            <a:spLocks noGrp="1"/>
          </p:cNvSpPr>
          <p:nvPr>
            <p:ph idx="1"/>
          </p:nvPr>
        </p:nvSpPr>
        <p:spPr/>
        <p:txBody>
          <a:bodyPr/>
          <a:lstStyle/>
          <a:p>
            <a:pPr marL="0" indent="0">
              <a:buNone/>
            </a:pPr>
            <a:r>
              <a:rPr lang="en-US" b="1" dirty="0"/>
              <a:t>Services </a:t>
            </a:r>
            <a:r>
              <a:rPr lang="en-US" b="1" dirty="0" smtClean="0"/>
              <a:t>Received </a:t>
            </a:r>
          </a:p>
          <a:p>
            <a:pPr>
              <a:buFont typeface="Arial" panose="020B0604020202020204" pitchFamily="34" charset="0"/>
              <a:buChar char="•"/>
            </a:pPr>
            <a:r>
              <a:rPr lang="en-US" dirty="0" smtClean="0"/>
              <a:t>Reconciliation between the eligible services billed and the services invoiced on the BEAR</a:t>
            </a:r>
          </a:p>
          <a:p>
            <a:pPr lvl="1"/>
            <a:r>
              <a:rPr lang="en-US" dirty="0" smtClean="0"/>
              <a:t>Service </a:t>
            </a:r>
            <a:r>
              <a:rPr lang="en-US" dirty="0"/>
              <a:t>providers are asked to provide a similar reconciliation for services invoiced on the SPI</a:t>
            </a:r>
          </a:p>
          <a:p>
            <a:pPr>
              <a:buFont typeface="Arial" panose="020B0604020202020204" pitchFamily="34" charset="0"/>
              <a:buChar char="•"/>
            </a:pPr>
            <a:r>
              <a:rPr lang="en-US" dirty="0"/>
              <a:t>Documentation demonstrating the reimbursement or credit for the funded services has been received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10517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PITFALLS</a:t>
            </a:r>
            <a:endParaRPr lang="en-US" dirty="0"/>
          </a:p>
        </p:txBody>
      </p:sp>
      <p:sp>
        <p:nvSpPr>
          <p:cNvPr id="3" name="Content Placeholder 2"/>
          <p:cNvSpPr>
            <a:spLocks noGrp="1"/>
          </p:cNvSpPr>
          <p:nvPr>
            <p:ph idx="1"/>
          </p:nvPr>
        </p:nvSpPr>
        <p:spPr>
          <a:xfrm>
            <a:off x="337351" y="1528753"/>
            <a:ext cx="9898602" cy="4112800"/>
          </a:xfrm>
        </p:spPr>
        <p:txBody>
          <a:bodyPr/>
          <a:lstStyle/>
          <a:p>
            <a:pPr marL="0" indent="0">
              <a:buNone/>
            </a:pPr>
            <a:r>
              <a:rPr lang="en-US" b="1" dirty="0"/>
              <a:t>Inadequate Competitive Bidding Process</a:t>
            </a:r>
          </a:p>
          <a:p>
            <a:pPr>
              <a:buFont typeface="Arial" panose="020B0604020202020204" pitchFamily="34" charset="0"/>
              <a:buChar char="•"/>
            </a:pPr>
            <a:r>
              <a:rPr lang="en-US" dirty="0"/>
              <a:t>Ensure you select a service that was requested on the FCC Form 470 and RFP</a:t>
            </a:r>
          </a:p>
          <a:p>
            <a:pPr lvl="1"/>
            <a:r>
              <a:rPr lang="en-US" dirty="0"/>
              <a:t>For instance, negotiating for or selecting a service provider offering a higher bandwidth than requested can inadvertently taint the competitive bidding process since other service providers may not have known you would consider higher </a:t>
            </a:r>
            <a:r>
              <a:rPr lang="en-US" dirty="0" smtClean="0"/>
              <a:t>bandwidth</a:t>
            </a:r>
          </a:p>
          <a:p>
            <a:pPr>
              <a:buFont typeface="Arial" panose="020B0604020202020204" pitchFamily="34" charset="0"/>
              <a:buChar char="•"/>
            </a:pPr>
            <a:r>
              <a:rPr lang="en-US" dirty="0" smtClean="0"/>
              <a:t>Do not stray away from the evaluation criteria published in your FCC Form 470 or RFP</a:t>
            </a:r>
          </a:p>
          <a:p>
            <a:pPr lvl="1"/>
            <a:r>
              <a:rPr lang="en-US" dirty="0" smtClean="0"/>
              <a:t>Service providers may not have the accurate information to provide an informed bid</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4269800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Inadequate Competitive Bidding </a:t>
            </a:r>
            <a:r>
              <a:rPr lang="en-US" b="1" dirty="0" smtClean="0"/>
              <a:t>Process</a:t>
            </a:r>
            <a:endParaRPr lang="en-US" b="1" dirty="0"/>
          </a:p>
          <a:p>
            <a:pPr>
              <a:buFont typeface="Arial" panose="020B0604020202020204" pitchFamily="34" charset="0"/>
              <a:buChar char="•"/>
            </a:pPr>
            <a:r>
              <a:rPr lang="en-US" dirty="0" smtClean="0"/>
              <a:t>Criteria for the cost of eligible services should be evaluated only for cost</a:t>
            </a:r>
          </a:p>
          <a:p>
            <a:pPr lvl="1"/>
            <a:r>
              <a:rPr lang="en-US" dirty="0" smtClean="0"/>
              <a:t>For </a:t>
            </a:r>
            <a:r>
              <a:rPr lang="en-US" dirty="0"/>
              <a:t>instance, if a service or product is considered inferior to another, then it should be reflected in a separate quality criterion. Scoring a higher cost service provider more favorable in the cost criteria because the service or product is better value does not demonstrate you considered cost of the eligible services as the primary factor</a:t>
            </a:r>
            <a:r>
              <a:rPr lang="en-US" dirty="0" smtClean="0"/>
              <a:t>.</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602256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Inadequate Competitive Bidding </a:t>
            </a:r>
            <a:r>
              <a:rPr lang="en-US" b="1" dirty="0" smtClean="0"/>
              <a:t>Process</a:t>
            </a:r>
            <a:endParaRPr lang="en-US" b="1" dirty="0"/>
          </a:p>
          <a:p>
            <a:pPr>
              <a:buFont typeface="Arial" panose="020B0604020202020204" pitchFamily="34" charset="0"/>
              <a:buChar char="•"/>
            </a:pPr>
            <a:r>
              <a:rPr lang="en-US" dirty="0" smtClean="0"/>
              <a:t>Ensure </a:t>
            </a:r>
            <a:r>
              <a:rPr lang="en-US" dirty="0"/>
              <a:t>you can demonstrate disqualified bids did not meet the requirements of the services requested</a:t>
            </a:r>
          </a:p>
          <a:p>
            <a:pPr lvl="1"/>
            <a:r>
              <a:rPr lang="en-US" dirty="0"/>
              <a:t>Not considering a bid received because it offered a lower bandwidth than other service providers is not a valid reason for disqualification if the lower bandwidth was still within the range requested.</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65330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Over-Invoicing the Schools &amp; Libraries Program</a:t>
            </a:r>
          </a:p>
          <a:p>
            <a:pPr>
              <a:buFont typeface="Arial" panose="020B0604020202020204" pitchFamily="34" charset="0"/>
              <a:buChar char="•"/>
            </a:pPr>
            <a:r>
              <a:rPr lang="en-US" dirty="0"/>
              <a:t>Maintain reconciliations demonstrating how the services billed in the service provider bill agree to the pre-discounted cost of services in the BEAR</a:t>
            </a:r>
          </a:p>
          <a:p>
            <a:pPr>
              <a:buFont typeface="Arial" panose="020B0604020202020204" pitchFamily="34" charset="0"/>
              <a:buChar char="•"/>
            </a:pPr>
            <a:r>
              <a:rPr lang="en-US" dirty="0"/>
              <a:t>Services invoiced to SLP must have been requested in the FCC Form 471 or approved by SLP as a service substitution</a:t>
            </a:r>
          </a:p>
          <a:p>
            <a:pPr>
              <a:buFont typeface="Arial" panose="020B0604020202020204" pitchFamily="34" charset="0"/>
              <a:buChar char="•"/>
            </a:pPr>
            <a:r>
              <a:rPr lang="en-US" dirty="0"/>
              <a:t>Ensure a proper allocation of costs has been made for ineligible students or locations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584578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Over-Invoicing the Schools &amp; Libraries </a:t>
            </a:r>
            <a:r>
              <a:rPr lang="en-US" b="1" dirty="0" smtClean="0"/>
              <a:t>Program</a:t>
            </a:r>
            <a:endParaRPr lang="en-US" b="1" dirty="0"/>
          </a:p>
          <a:p>
            <a:pPr>
              <a:buFont typeface="Arial" panose="020B0604020202020204" pitchFamily="34" charset="0"/>
              <a:buChar char="•"/>
            </a:pPr>
            <a:r>
              <a:rPr lang="en-US" dirty="0"/>
              <a:t>Have a secondary reviewer examine invoices for accuracy</a:t>
            </a:r>
          </a:p>
          <a:p>
            <a:pPr lvl="1"/>
            <a:r>
              <a:rPr lang="en-US" dirty="0"/>
              <a:t>Invoicing under the incorrect FRN could result in </a:t>
            </a:r>
            <a:r>
              <a:rPr lang="en-US" dirty="0" smtClean="0"/>
              <a:t>recommending </a:t>
            </a:r>
            <a:r>
              <a:rPr lang="en-US" dirty="0"/>
              <a:t>recovery of dollars disbursed</a:t>
            </a:r>
          </a:p>
          <a:p>
            <a:pPr>
              <a:buFont typeface="Arial" panose="020B0604020202020204" pitchFamily="34" charset="0"/>
              <a:buChar char="•"/>
            </a:pPr>
            <a:r>
              <a:rPr lang="en-US" dirty="0"/>
              <a:t>Ensure any rebates or free services have been accounted for</a:t>
            </a:r>
          </a:p>
          <a:p>
            <a:pPr lvl="1"/>
            <a:r>
              <a:rPr lang="en-US" dirty="0"/>
              <a:t>Equipment or services delivered at no charge or at a discounted rate not available to the public may constitute a rebate in which the assigned value should be reduced from the pre-discounted cost of the eligible services invoiced to SLP</a:t>
            </a:r>
          </a:p>
        </p:txBody>
      </p:sp>
      <p:sp>
        <p:nvSpPr>
          <p:cNvPr id="4" name="Slide Number Placeholder 3"/>
          <p:cNvSpPr>
            <a:spLocks noGrp="1"/>
          </p:cNvSpPr>
          <p:nvPr>
            <p:ph type="sldNum" sz="quarter" idx="11"/>
          </p:nvPr>
        </p:nvSpPr>
        <p:spPr/>
        <p:txBody>
          <a:bodyPr/>
          <a:lstStyle/>
          <a:p>
            <a:fld id="{77DFCED7-EB59-654B-ACD8-84CE8F59160C}" type="slidenum">
              <a:rPr lang="en-US" smtClean="0"/>
              <a:pPr/>
              <a:t>38</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90228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Lack of Documentation</a:t>
            </a:r>
          </a:p>
          <a:p>
            <a:pPr>
              <a:buFont typeface="Arial" panose="020B0604020202020204" pitchFamily="34" charset="0"/>
              <a:buChar char="•"/>
            </a:pPr>
            <a:r>
              <a:rPr lang="en-US" dirty="0"/>
              <a:t>Maintain documentation of the enrollment and NSLP figures that were used in submitting the FCC Form 471</a:t>
            </a:r>
          </a:p>
          <a:p>
            <a:pPr>
              <a:buFont typeface="Arial" panose="020B0604020202020204" pitchFamily="34" charset="0"/>
              <a:buChar char="•"/>
            </a:pPr>
            <a:r>
              <a:rPr lang="en-US" dirty="0"/>
              <a:t>Ensure an accurate fixed asset listing is maintained for E-rate supported </a:t>
            </a:r>
            <a:r>
              <a:rPr lang="en-US" dirty="0" smtClean="0"/>
              <a:t>equipment</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39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73666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ACCOMPLISH PROGRAM INTEGRITY</a:t>
            </a:r>
            <a:endParaRPr lang="en-US" dirty="0"/>
          </a:p>
        </p:txBody>
      </p:sp>
      <p:sp>
        <p:nvSpPr>
          <p:cNvPr id="3" name="Content Placeholder 2"/>
          <p:cNvSpPr>
            <a:spLocks noGrp="1"/>
          </p:cNvSpPr>
          <p:nvPr>
            <p:ph idx="1"/>
          </p:nvPr>
        </p:nvSpPr>
        <p:spPr/>
        <p:txBody>
          <a:bodyPr/>
          <a:lstStyle/>
          <a:p>
            <a:pPr marL="0" indent="0">
              <a:buNone/>
            </a:pPr>
            <a:r>
              <a:rPr lang="en-US" b="1" dirty="0"/>
              <a:t>BCAP (Beneficiary and Contributor Audit Program) </a:t>
            </a:r>
          </a:p>
          <a:p>
            <a:pPr>
              <a:buFont typeface="Arial" panose="020B0604020202020204" pitchFamily="34" charset="0"/>
              <a:buChar char="•"/>
            </a:pPr>
            <a:r>
              <a:rPr lang="en-US" dirty="0"/>
              <a:t>Designed to assess compliance with FCC rules and identify and recover overpayments via audits</a:t>
            </a:r>
          </a:p>
          <a:p>
            <a:pPr lvl="1"/>
            <a:r>
              <a:rPr lang="en-US" dirty="0"/>
              <a:t>Performed by internal USAC staff or outside audit firm</a:t>
            </a:r>
          </a:p>
          <a:p>
            <a:pPr marL="0" indent="0">
              <a:buNone/>
            </a:pPr>
            <a:r>
              <a:rPr lang="en-US" b="1" dirty="0"/>
              <a:t>PQA (Payment Quality Assurance Program) </a:t>
            </a:r>
          </a:p>
          <a:p>
            <a:pPr>
              <a:buFont typeface="Arial" panose="020B0604020202020204" pitchFamily="34" charset="0"/>
              <a:buChar char="•"/>
            </a:pPr>
            <a:r>
              <a:rPr lang="en-US" dirty="0"/>
              <a:t>Designed to assess estimated rates of improper payments via assessments, not audits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148630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Lack of </a:t>
            </a:r>
            <a:r>
              <a:rPr lang="en-US" b="1" dirty="0" smtClean="0"/>
              <a:t>Documentation</a:t>
            </a:r>
            <a:endParaRPr lang="en-US" b="1" dirty="0"/>
          </a:p>
          <a:p>
            <a:pPr>
              <a:buFont typeface="Arial" panose="020B0604020202020204" pitchFamily="34" charset="0"/>
              <a:buChar char="•"/>
            </a:pPr>
            <a:r>
              <a:rPr lang="en-US" dirty="0"/>
              <a:t>Maintain evidence the technology protection measure was in place and the Internet Safety Policy existed</a:t>
            </a:r>
          </a:p>
          <a:p>
            <a:pPr lvl="1"/>
            <a:r>
              <a:rPr lang="en-US" dirty="0"/>
              <a:t>Remember that the FCC rules require documentation to be maintained for ten years </a:t>
            </a:r>
            <a:r>
              <a:rPr lang="en-US" b="1" u="sng" dirty="0"/>
              <a:t>following the last date of service received</a:t>
            </a:r>
          </a:p>
          <a:p>
            <a:pPr>
              <a:buFont typeface="Arial" panose="020B0604020202020204" pitchFamily="34" charset="0"/>
              <a:buChar char="•"/>
            </a:pPr>
            <a:r>
              <a:rPr lang="en-US" dirty="0" smtClean="0"/>
              <a:t>Maintain </a:t>
            </a:r>
            <a:r>
              <a:rPr lang="en-US" dirty="0"/>
              <a:t>documentation </a:t>
            </a:r>
            <a:r>
              <a:rPr lang="en-US" dirty="0" smtClean="0"/>
              <a:t>demonstrating </a:t>
            </a:r>
            <a:r>
              <a:rPr lang="en-US" dirty="0"/>
              <a:t>the most cost-effective service provider was selected when a service provider other than the cheapest option was selected</a:t>
            </a:r>
            <a:endParaRPr lang="en-US" b="1" u="sng"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728201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PITFALLS</a:t>
            </a:r>
          </a:p>
        </p:txBody>
      </p:sp>
      <p:sp>
        <p:nvSpPr>
          <p:cNvPr id="3" name="Content Placeholder 2"/>
          <p:cNvSpPr>
            <a:spLocks noGrp="1"/>
          </p:cNvSpPr>
          <p:nvPr>
            <p:ph idx="1"/>
          </p:nvPr>
        </p:nvSpPr>
        <p:spPr/>
        <p:txBody>
          <a:bodyPr/>
          <a:lstStyle/>
          <a:p>
            <a:pPr marL="0" indent="0">
              <a:buNone/>
            </a:pPr>
            <a:r>
              <a:rPr lang="en-US" b="1" dirty="0"/>
              <a:t>Insufficient Resources to Make Effective Use of Services</a:t>
            </a:r>
          </a:p>
          <a:p>
            <a:pPr>
              <a:buFont typeface="Arial" panose="020B0604020202020204" pitchFamily="34" charset="0"/>
              <a:buChar char="•"/>
            </a:pPr>
            <a:r>
              <a:rPr lang="en-US" dirty="0"/>
              <a:t>Demonstrate you have the resources to provide adequate maintenance to keep equipment operational</a:t>
            </a:r>
          </a:p>
          <a:p>
            <a:pPr>
              <a:buFont typeface="Arial" panose="020B0604020202020204" pitchFamily="34" charset="0"/>
              <a:buChar char="•"/>
            </a:pPr>
            <a:r>
              <a:rPr lang="en-US" dirty="0"/>
              <a:t>Ensure you can pay the service provider for your non-discounted share of services within 90 days following the last date of services received</a:t>
            </a:r>
          </a:p>
          <a:p>
            <a:pPr>
              <a:buFont typeface="Arial" panose="020B0604020202020204" pitchFamily="34" charset="0"/>
              <a:buChar char="•"/>
            </a:pPr>
            <a:r>
              <a:rPr lang="en-US" dirty="0"/>
              <a:t>Demonstrate necessary equipment will be purchased and installed to utilize the E-rate supported equipment and services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062884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271206"/>
            <a:ext cx="9898602" cy="5219745"/>
          </a:xfrm>
        </p:spPr>
        <p:txBody>
          <a:bodyPr/>
          <a:lstStyle/>
          <a:p>
            <a:pPr>
              <a:buFont typeface="Arial" panose="020B0604020202020204" pitchFamily="34" charset="0"/>
              <a:buChar char="•"/>
            </a:pPr>
            <a:r>
              <a:rPr lang="en-US" dirty="0"/>
              <a:t>A </a:t>
            </a:r>
            <a:r>
              <a:rPr lang="en-US" b="1" dirty="0"/>
              <a:t>finding</a:t>
            </a:r>
            <a:r>
              <a:rPr lang="en-US" dirty="0"/>
              <a:t> is a condition that shows evidence of noncompliance with FCC rules and SLP regulations</a:t>
            </a:r>
          </a:p>
          <a:p>
            <a:pPr>
              <a:buFont typeface="Arial" panose="020B0604020202020204" pitchFamily="34" charset="0"/>
              <a:buChar char="•"/>
            </a:pPr>
            <a:r>
              <a:rPr lang="en-US" dirty="0"/>
              <a:t>An </a:t>
            </a:r>
            <a:r>
              <a:rPr lang="en-US" b="1" dirty="0"/>
              <a:t>other matter </a:t>
            </a:r>
            <a:r>
              <a:rPr lang="en-US" dirty="0"/>
              <a:t>is a condition that does not necessarily constitute a rule violation but warrants the Beneficiary and SLP management’s attention</a:t>
            </a:r>
          </a:p>
          <a:p>
            <a:pPr>
              <a:buFont typeface="Arial" panose="020B0604020202020204" pitchFamily="34" charset="0"/>
              <a:buChar char="•"/>
            </a:pPr>
            <a:r>
              <a:rPr lang="en-US" dirty="0"/>
              <a:t>An exit conference is conducted during the reporting phase to discuss the audit results and any findings or other matters</a:t>
            </a:r>
          </a:p>
          <a:p>
            <a:pPr lvl="1"/>
            <a:r>
              <a:rPr lang="en-US" dirty="0"/>
              <a:t>Findings and other matters will be communicated throughout the audit as they arise</a:t>
            </a:r>
          </a:p>
          <a:p>
            <a:pPr>
              <a:buFont typeface="Arial" panose="020B0604020202020204" pitchFamily="34" charset="0"/>
              <a:buChar char="•"/>
            </a:pPr>
            <a:r>
              <a:rPr lang="en-US" dirty="0"/>
              <a:t>A survey will be provided for the Beneficiary to gather feedback on the audit process and suggest improvements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42</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8" name="Chevron 7"/>
          <p:cNvSpPr/>
          <p:nvPr/>
        </p:nvSpPr>
        <p:spPr>
          <a:xfrm>
            <a:off x="5048518" y="621631"/>
            <a:ext cx="2133544"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sp>
      <p:sp>
        <p:nvSpPr>
          <p:cNvPr id="9" name="Chevron 4"/>
          <p:cNvSpPr/>
          <p:nvPr/>
        </p:nvSpPr>
        <p:spPr>
          <a:xfrm>
            <a:off x="5369817" y="628563"/>
            <a:ext cx="1469534" cy="649575"/>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Reporting</a:t>
            </a:r>
          </a:p>
        </p:txBody>
      </p:sp>
    </p:spTree>
    <p:extLst>
      <p:ext uri="{BB962C8B-B14F-4D97-AF65-F5344CB8AC3E}">
        <p14:creationId xmlns:p14="http://schemas.microsoft.com/office/powerpoint/2010/main" val="2761178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lstStyle/>
          <a:p>
            <a:pPr marL="0" indent="0">
              <a:buNone/>
            </a:pPr>
            <a:r>
              <a:rPr lang="en-US" b="1" dirty="0"/>
              <a:t>Audit Findings</a:t>
            </a:r>
          </a:p>
          <a:p>
            <a:pPr>
              <a:buFont typeface="Arial" panose="020B0604020202020204" pitchFamily="34" charset="0"/>
              <a:buChar char="•"/>
            </a:pPr>
            <a:r>
              <a:rPr lang="en-US" dirty="0"/>
              <a:t>All draft audit findings are reviewed by Internal Audit Division management before they are sent to the Beneficiary</a:t>
            </a:r>
          </a:p>
          <a:p>
            <a:pPr>
              <a:buFont typeface="Arial" panose="020B0604020202020204" pitchFamily="34" charset="0"/>
              <a:buChar char="•"/>
            </a:pPr>
            <a:r>
              <a:rPr lang="en-US" dirty="0"/>
              <a:t>All draft audit findings are provided to the Beneficiary and Service Provider, if necessary, to obtain a written response</a:t>
            </a:r>
          </a:p>
          <a:p>
            <a:pPr>
              <a:buFont typeface="Arial" panose="020B0604020202020204" pitchFamily="34" charset="0"/>
              <a:buChar char="•"/>
            </a:pPr>
            <a:r>
              <a:rPr lang="en-US" dirty="0"/>
              <a:t>All draft audit findings are provided to SLP, with the Beneficiary’s response, to obtain a written response</a:t>
            </a:r>
          </a:p>
          <a:p>
            <a:pPr>
              <a:buFont typeface="Arial" panose="020B0604020202020204" pitchFamily="34" charset="0"/>
              <a:buChar char="•"/>
            </a:pPr>
            <a:r>
              <a:rPr lang="en-US" dirty="0"/>
              <a:t>SLP seeks recovery and/or takes corrective action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43</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682531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a:xfrm>
            <a:off x="337351" y="1606025"/>
            <a:ext cx="9898602" cy="4872047"/>
          </a:xfrm>
        </p:spPr>
        <p:txBody>
          <a:bodyPr/>
          <a:lstStyle/>
          <a:p>
            <a:pPr marL="0" indent="0">
              <a:buNone/>
            </a:pPr>
            <a:r>
              <a:rPr lang="en-US" b="1" dirty="0"/>
              <a:t>Audit Reports</a:t>
            </a:r>
          </a:p>
          <a:p>
            <a:pPr>
              <a:buFont typeface="Arial" panose="020B0604020202020204" pitchFamily="34" charset="0"/>
              <a:buChar char="•"/>
            </a:pPr>
            <a:r>
              <a:rPr lang="en-US" dirty="0"/>
              <a:t>The internal review process is time consuming (approximately two months)</a:t>
            </a:r>
          </a:p>
          <a:p>
            <a:pPr>
              <a:buFont typeface="Arial" panose="020B0604020202020204" pitchFamily="34" charset="0"/>
              <a:buChar char="•"/>
            </a:pPr>
            <a:r>
              <a:rPr lang="en-US" dirty="0"/>
              <a:t>The auditors may be asked for additional information, which may require the auditors to conduct follow-up with the Beneficiary</a:t>
            </a:r>
          </a:p>
          <a:p>
            <a:pPr>
              <a:buFont typeface="Arial" panose="020B0604020202020204" pitchFamily="34" charset="0"/>
              <a:buChar char="•"/>
            </a:pPr>
            <a:r>
              <a:rPr lang="en-US" dirty="0"/>
              <a:t>When the review process is complete, the Beneficiary will receive the audit report, which is signed by the Vice President of the Internal Audit Division and contains all findings and other matters with the Schools &amp; Libraries Program responses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44</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679625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lstStyle/>
          <a:p>
            <a:pPr marL="0" indent="0">
              <a:buNone/>
            </a:pPr>
            <a:r>
              <a:rPr lang="en-US" b="1" dirty="0"/>
              <a:t>Audit </a:t>
            </a:r>
            <a:r>
              <a:rPr lang="en-US" b="1" dirty="0" smtClean="0"/>
              <a:t>Reports</a:t>
            </a:r>
            <a:endParaRPr lang="en-US" b="1" dirty="0"/>
          </a:p>
          <a:p>
            <a:pPr>
              <a:buFont typeface="Arial" panose="020B0604020202020204" pitchFamily="34" charset="0"/>
              <a:buChar char="•"/>
            </a:pPr>
            <a:r>
              <a:rPr lang="en-US" dirty="0"/>
              <a:t>If SLP seeks recovery of funds, SLP will send a Commitment Adjustment (COMAD), or a Recovery of the Improperly Disbursed Funds (RIDF), letter</a:t>
            </a:r>
          </a:p>
          <a:p>
            <a:pPr lvl="1"/>
            <a:r>
              <a:rPr lang="en-US" sz="2400" dirty="0"/>
              <a:t>The Beneficiary has a right to appeal the COMAD, or RIDF.</a:t>
            </a:r>
          </a:p>
          <a:p>
            <a:pPr>
              <a:buFont typeface="Arial" panose="020B0604020202020204" pitchFamily="34" charset="0"/>
              <a:buChar char="•"/>
            </a:pPr>
            <a:r>
              <a:rPr lang="en-US" dirty="0"/>
              <a:t>Once the final audit report is delivered, the Internal Audit Division is not involved in the corrective action.</a:t>
            </a:r>
          </a:p>
          <a:p>
            <a:pPr lvl="1"/>
            <a:r>
              <a:rPr lang="en-US" sz="2400" dirty="0"/>
              <a:t>IAD must maintain its independence from management decisions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5311072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POST-AUDIT PROCESS</a:t>
            </a:r>
            <a:endParaRPr lang="en-US" dirty="0"/>
          </a:p>
        </p:txBody>
      </p:sp>
      <p:sp>
        <p:nvSpPr>
          <p:cNvPr id="3" name="Content Placeholder 2"/>
          <p:cNvSpPr>
            <a:spLocks noGrp="1"/>
          </p:cNvSpPr>
          <p:nvPr>
            <p:ph idx="1"/>
          </p:nvPr>
        </p:nvSpPr>
        <p:spPr>
          <a:xfrm>
            <a:off x="337351" y="1709057"/>
            <a:ext cx="9898602" cy="4472802"/>
          </a:xfrm>
        </p:spPr>
        <p:txBody>
          <a:bodyPr/>
          <a:lstStyle/>
          <a:p>
            <a:pPr marL="0" indent="0">
              <a:buNone/>
            </a:pPr>
            <a:r>
              <a:rPr lang="en-US" b="1" dirty="0"/>
              <a:t>Survey Provided</a:t>
            </a:r>
          </a:p>
          <a:p>
            <a:pPr>
              <a:buFont typeface="Arial" panose="020B0604020202020204" pitchFamily="34" charset="0"/>
              <a:buChar char="•"/>
            </a:pPr>
            <a:r>
              <a:rPr lang="en-US" dirty="0"/>
              <a:t>We are soliciting information to improve the audit process</a:t>
            </a:r>
          </a:p>
          <a:p>
            <a:pPr>
              <a:buFont typeface="Arial" panose="020B0604020202020204" pitchFamily="34" charset="0"/>
              <a:buChar char="•"/>
            </a:pPr>
            <a:r>
              <a:rPr lang="en-US" dirty="0"/>
              <a:t>We ask questions on auditor professionalism</a:t>
            </a:r>
          </a:p>
          <a:p>
            <a:pPr>
              <a:buFont typeface="Arial" panose="020B0604020202020204" pitchFamily="34" charset="0"/>
              <a:buChar char="•"/>
            </a:pPr>
            <a:r>
              <a:rPr lang="en-US" dirty="0"/>
              <a:t>Request feedback on suggestions to smooth audit burden and to improve communications</a:t>
            </a:r>
          </a:p>
          <a:p>
            <a:pPr>
              <a:buFont typeface="Arial" panose="020B0604020202020204" pitchFamily="34" charset="0"/>
              <a:buChar char="•"/>
            </a:pPr>
            <a:r>
              <a:rPr lang="en-US" dirty="0"/>
              <a:t>Survey results are compiled and shared with USAC Executive Leadership and Board of Directors</a:t>
            </a:r>
          </a:p>
          <a:p>
            <a:pPr>
              <a:buFont typeface="Arial" panose="020B0604020202020204" pitchFamily="34" charset="0"/>
              <a:buChar char="•"/>
            </a:pPr>
            <a:r>
              <a:rPr lang="en-US" dirty="0"/>
              <a:t>We also ask questions on USAC Outreach efforts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46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914188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7351" y="1470024"/>
            <a:ext cx="5220070" cy="4351833"/>
          </a:xfrm>
        </p:spPr>
        <p:txBody>
          <a:bodyPr/>
          <a:lstStyle/>
          <a:p>
            <a:pPr marL="0" lvl="0" indent="0" fontAlgn="base">
              <a:spcBef>
                <a:spcPct val="0"/>
              </a:spcBef>
              <a:spcAft>
                <a:spcPct val="0"/>
              </a:spcAft>
              <a:buClrTx/>
              <a:buNone/>
            </a:pPr>
            <a:r>
              <a:rPr lang="en-US" altLang="en-US" b="1" dirty="0">
                <a:latin typeface="Source Sans Pro" pitchFamily="34" charset="0"/>
                <a:ea typeface="Source Sans Pro" pitchFamily="34" charset="0"/>
                <a:cs typeface="Times New Roman" pitchFamily="18" charset="0"/>
              </a:rPr>
              <a:t>USAC Outreach Section</a:t>
            </a:r>
            <a:endParaRPr lang="en-US" altLang="en-US" dirty="0">
              <a:latin typeface="Source Sans Pro" pitchFamily="34" charset="0"/>
              <a:ea typeface="Source Sans Pro" pitchFamily="34"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b="1" dirty="0">
                <a:latin typeface="Source Sans Pro" pitchFamily="34" charset="0"/>
                <a:ea typeface="Source Sans Pro" pitchFamily="34" charset="0"/>
                <a:cs typeface="Times New Roman" pitchFamily="18" charset="0"/>
              </a:rPr>
              <a:t>Q16: </a:t>
            </a:r>
            <a:r>
              <a:rPr lang="en-US" altLang="en-US" sz="2400" dirty="0">
                <a:latin typeface="Source Sans Pro" pitchFamily="34" charset="0"/>
                <a:ea typeface="Source Sans Pro" pitchFamily="34" charset="0"/>
                <a:cs typeface="Times New Roman" pitchFamily="18" charset="0"/>
              </a:rPr>
              <a:t>Do you or other individuals in your organization utilize USAC resources to help learn about the  E-rate Program? </a:t>
            </a:r>
            <a:r>
              <a:rPr lang="en-US" altLang="en-US" sz="2400" dirty="0">
                <a:latin typeface="Source Sans Pro" pitchFamily="34" charset="0"/>
                <a:ea typeface="Source Sans Pro" pitchFamily="34" charset="0"/>
                <a:cs typeface="Arial" pitchFamily="34" charset="0"/>
              </a:rPr>
              <a:t> </a:t>
            </a:r>
            <a:r>
              <a:rPr lang="en-US" altLang="en-US" sz="2400" dirty="0" smtClean="0">
                <a:latin typeface="Source Sans Pro" pitchFamily="34" charset="0"/>
                <a:ea typeface="Source Sans Pro" pitchFamily="34" charset="0"/>
                <a:cs typeface="Arial" pitchFamily="34" charset="0"/>
              </a:rPr>
              <a:t/>
            </a:r>
            <a:br>
              <a:rPr lang="en-US" altLang="en-US" sz="2400" dirty="0" smtClean="0">
                <a:latin typeface="Source Sans Pro" pitchFamily="34" charset="0"/>
                <a:ea typeface="Source Sans Pro" pitchFamily="34" charset="0"/>
                <a:cs typeface="Arial" pitchFamily="34" charset="0"/>
              </a:rPr>
            </a:br>
            <a:r>
              <a:rPr lang="en-US" altLang="en-US" sz="2400" dirty="0" smtClean="0">
                <a:latin typeface="Source Sans Pro" pitchFamily="34" charset="0"/>
                <a:ea typeface="Source Sans Pro" pitchFamily="34" charset="0"/>
                <a:cs typeface="Times New Roman" pitchFamily="18" charset="0"/>
              </a:rPr>
              <a:t>&lt;</a:t>
            </a:r>
            <a:r>
              <a:rPr lang="en-US" altLang="en-US" sz="2400" i="1" dirty="0">
                <a:latin typeface="Source Sans Pro" pitchFamily="34" charset="0"/>
                <a:ea typeface="Source Sans Pro" pitchFamily="34" charset="0"/>
                <a:cs typeface="Times New Roman" pitchFamily="18" charset="0"/>
              </a:rPr>
              <a:t>Yes or No Response&gt;</a:t>
            </a:r>
          </a:p>
          <a:p>
            <a:pPr marL="342900" lvl="0" indent="-342900">
              <a:buFont typeface="Arial" panose="020B0604020202020204" pitchFamily="34" charset="0"/>
              <a:buChar char="•"/>
            </a:pPr>
            <a:r>
              <a:rPr lang="en-US" altLang="en-US" sz="2400" b="1" dirty="0" smtClean="0">
                <a:latin typeface="Source Sans Pro" pitchFamily="34" charset="0"/>
                <a:ea typeface="Source Sans Pro" pitchFamily="34" charset="0"/>
                <a:cs typeface="Times New Roman" pitchFamily="18" charset="0"/>
              </a:rPr>
              <a:t>Q17</a:t>
            </a:r>
            <a:r>
              <a:rPr lang="en-US" altLang="en-US" sz="2400" b="1" dirty="0">
                <a:latin typeface="Source Sans Pro" pitchFamily="34" charset="0"/>
                <a:ea typeface="Source Sans Pro" pitchFamily="34" charset="0"/>
                <a:cs typeface="Times New Roman" pitchFamily="18" charset="0"/>
              </a:rPr>
              <a:t>. </a:t>
            </a:r>
            <a:r>
              <a:rPr lang="en-US" altLang="en-US" sz="2400" dirty="0">
                <a:latin typeface="Source Sans Pro" pitchFamily="34" charset="0"/>
                <a:ea typeface="Source Sans Pro" pitchFamily="34" charset="0"/>
                <a:cs typeface="Times New Roman" pitchFamily="18" charset="0"/>
              </a:rPr>
              <a:t>Using the matrix to the right, indicate the USAC resources that you are aware of, utilize, and/or think are effective.</a:t>
            </a:r>
            <a:r>
              <a:rPr lang="en-US" altLang="en-US" sz="2400" b="1" dirty="0">
                <a:latin typeface="Source Sans Pro" pitchFamily="34" charset="0"/>
                <a:ea typeface="Source Sans Pro" pitchFamily="34" charset="0"/>
                <a:cs typeface="Times New Roman" pitchFamily="18" charset="0"/>
              </a:rPr>
              <a:t> </a:t>
            </a:r>
            <a:endParaRPr lang="en-US" altLang="en-US" sz="2400" dirty="0">
              <a:latin typeface="Source Sans Pro" pitchFamily="34" charset="0"/>
              <a:ea typeface="Source Sans Pro" pitchFamily="34" charset="0"/>
              <a:cs typeface="Arial" pitchFamily="34" charset="0"/>
            </a:endParaRPr>
          </a:p>
          <a:p>
            <a:endParaRPr lang="en-US" sz="2400" dirty="0">
              <a:latin typeface="Source Sans Pro" pitchFamily="34" charset="0"/>
              <a:ea typeface="Source Sans Pro" pitchFamily="34" charset="0"/>
            </a:endParaRPr>
          </a:p>
        </p:txBody>
      </p:sp>
      <p:sp>
        <p:nvSpPr>
          <p:cNvPr id="2" name="Title 1"/>
          <p:cNvSpPr>
            <a:spLocks noGrp="1"/>
          </p:cNvSpPr>
          <p:nvPr>
            <p:ph type="title"/>
          </p:nvPr>
        </p:nvSpPr>
        <p:spPr/>
        <p:txBody>
          <a:bodyPr/>
          <a:lstStyle/>
          <a:p>
            <a:r>
              <a:rPr lang="en-US" dirty="0" smtClean="0"/>
              <a:t>POST-AUDIT SURVEY</a:t>
            </a:r>
            <a:endParaRPr lang="en-US" dirty="0"/>
          </a:p>
        </p:txBody>
      </p:sp>
      <p:sp>
        <p:nvSpPr>
          <p:cNvPr id="3" name="Footer Placeholder 2"/>
          <p:cNvSpPr>
            <a:spLocks noGrp="1"/>
          </p:cNvSpPr>
          <p:nvPr>
            <p:ph type="ftr" sz="quarter" idx="11"/>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48922808"/>
              </p:ext>
            </p:extLst>
          </p:nvPr>
        </p:nvGraphicFramePr>
        <p:xfrm>
          <a:off x="6338656" y="1897797"/>
          <a:ext cx="5402342" cy="2963820"/>
        </p:xfrm>
        <a:graphic>
          <a:graphicData uri="http://schemas.openxmlformats.org/drawingml/2006/table">
            <a:tbl>
              <a:tblPr firstRow="1" firstCol="1" bandRow="1">
                <a:tableStyleId>{5C22544A-7EE6-4342-B048-85BDC9FD1C3A}</a:tableStyleId>
              </a:tblPr>
              <a:tblGrid>
                <a:gridCol w="2718451">
                  <a:extLst>
                    <a:ext uri="{9D8B030D-6E8A-4147-A177-3AD203B41FA5}">
                      <a16:colId xmlns:a16="http://schemas.microsoft.com/office/drawing/2014/main" xmlns="" val="20000"/>
                    </a:ext>
                  </a:extLst>
                </a:gridCol>
                <a:gridCol w="871590">
                  <a:extLst>
                    <a:ext uri="{9D8B030D-6E8A-4147-A177-3AD203B41FA5}">
                      <a16:colId xmlns:a16="http://schemas.microsoft.com/office/drawing/2014/main" xmlns="" val="20001"/>
                    </a:ext>
                  </a:extLst>
                </a:gridCol>
                <a:gridCol w="899407">
                  <a:extLst>
                    <a:ext uri="{9D8B030D-6E8A-4147-A177-3AD203B41FA5}">
                      <a16:colId xmlns:a16="http://schemas.microsoft.com/office/drawing/2014/main" xmlns="" val="20002"/>
                    </a:ext>
                  </a:extLst>
                </a:gridCol>
                <a:gridCol w="912894">
                  <a:extLst>
                    <a:ext uri="{9D8B030D-6E8A-4147-A177-3AD203B41FA5}">
                      <a16:colId xmlns:a16="http://schemas.microsoft.com/office/drawing/2014/main" xmlns="" val="20003"/>
                    </a:ext>
                  </a:extLst>
                </a:gridCol>
              </a:tblGrid>
              <a:tr h="429441">
                <a:tc>
                  <a:txBody>
                    <a:bodyPr/>
                    <a:lstStyle/>
                    <a:p>
                      <a:pPr marL="0" marR="0">
                        <a:lnSpc>
                          <a:spcPct val="115000"/>
                        </a:lnSpc>
                        <a:spcBef>
                          <a:spcPts val="0"/>
                        </a:spcBef>
                        <a:spcAft>
                          <a:spcPts val="0"/>
                        </a:spcAft>
                      </a:pPr>
                      <a:r>
                        <a:rPr lang="en-US" sz="1100" dirty="0">
                          <a:effectLst/>
                        </a:rPr>
                        <a:t>Question 17</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Aware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Utilize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Effective</a:t>
                      </a: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314350">
                <a:tc>
                  <a:txBody>
                    <a:bodyPr/>
                    <a:lstStyle/>
                    <a:p>
                      <a:pPr marL="0" marR="0">
                        <a:lnSpc>
                          <a:spcPct val="115000"/>
                        </a:lnSpc>
                        <a:spcBef>
                          <a:spcPts val="0"/>
                        </a:spcBef>
                        <a:spcAft>
                          <a:spcPts val="0"/>
                        </a:spcAft>
                      </a:pPr>
                      <a:r>
                        <a:rPr lang="en-US" sz="1100" dirty="0">
                          <a:effectLst/>
                        </a:rPr>
                        <a:t>USAC Website</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1"/>
                  </a:ext>
                </a:extLst>
              </a:tr>
              <a:tr h="314350">
                <a:tc>
                  <a:txBody>
                    <a:bodyPr/>
                    <a:lstStyle/>
                    <a:p>
                      <a:pPr marL="0" marR="0">
                        <a:lnSpc>
                          <a:spcPct val="115000"/>
                        </a:lnSpc>
                        <a:spcBef>
                          <a:spcPts val="0"/>
                        </a:spcBef>
                        <a:spcAft>
                          <a:spcPts val="0"/>
                        </a:spcAft>
                      </a:pPr>
                      <a:r>
                        <a:rPr lang="en-US" sz="1100" dirty="0">
                          <a:effectLst/>
                        </a:rPr>
                        <a:t>Email Contact</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2"/>
                  </a:ext>
                </a:extLst>
              </a:tr>
              <a:tr h="314350">
                <a:tc>
                  <a:txBody>
                    <a:bodyPr/>
                    <a:lstStyle/>
                    <a:p>
                      <a:pPr marL="0" marR="0">
                        <a:lnSpc>
                          <a:spcPct val="115000"/>
                        </a:lnSpc>
                        <a:spcBef>
                          <a:spcPts val="0"/>
                        </a:spcBef>
                        <a:spcAft>
                          <a:spcPts val="0"/>
                        </a:spcAft>
                      </a:pPr>
                      <a:r>
                        <a:rPr lang="en-US" sz="1100" dirty="0">
                          <a:effectLst/>
                        </a:rPr>
                        <a:t>SL</a:t>
                      </a:r>
                      <a:r>
                        <a:rPr lang="en-US" sz="1100" baseline="0" dirty="0">
                          <a:effectLst/>
                        </a:rPr>
                        <a:t> News Brief</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3"/>
                  </a:ext>
                </a:extLst>
              </a:tr>
              <a:tr h="314350">
                <a:tc>
                  <a:txBody>
                    <a:bodyPr/>
                    <a:lstStyle/>
                    <a:p>
                      <a:pPr marL="0" marR="0">
                        <a:lnSpc>
                          <a:spcPct val="115000"/>
                        </a:lnSpc>
                        <a:spcBef>
                          <a:spcPts val="0"/>
                        </a:spcBef>
                        <a:spcAft>
                          <a:spcPts val="0"/>
                        </a:spcAft>
                      </a:pPr>
                      <a:r>
                        <a:rPr lang="en-US" sz="1100" dirty="0">
                          <a:effectLst/>
                        </a:rPr>
                        <a:t>Videos/Online Tutorials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4"/>
                  </a:ext>
                </a:extLst>
              </a:tr>
              <a:tr h="333929">
                <a:tc>
                  <a:txBody>
                    <a:bodyPr/>
                    <a:lstStyle/>
                    <a:p>
                      <a:pPr marL="0" marR="0">
                        <a:lnSpc>
                          <a:spcPct val="115000"/>
                        </a:lnSpc>
                        <a:spcBef>
                          <a:spcPts val="0"/>
                        </a:spcBef>
                        <a:spcAft>
                          <a:spcPts val="0"/>
                        </a:spcAft>
                      </a:pPr>
                      <a:r>
                        <a:rPr lang="en-US" sz="1100" dirty="0">
                          <a:effectLst/>
                          <a:latin typeface="Calibri"/>
                          <a:ea typeface="Times New Roman"/>
                          <a:cs typeface="Times New Roman"/>
                        </a:rPr>
                        <a:t>HATS</a:t>
                      </a:r>
                      <a:r>
                        <a:rPr lang="en-US" sz="1100" baseline="0" dirty="0">
                          <a:effectLst/>
                          <a:latin typeface="Calibri"/>
                          <a:ea typeface="Times New Roman"/>
                          <a:cs typeface="Times New Roman"/>
                        </a:rPr>
                        <a:t> Visit</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5"/>
                  </a:ext>
                </a:extLst>
              </a:tr>
              <a:tr h="314350">
                <a:tc>
                  <a:txBody>
                    <a:bodyPr/>
                    <a:lstStyle/>
                    <a:p>
                      <a:pPr marL="0" marR="0">
                        <a:lnSpc>
                          <a:spcPct val="115000"/>
                        </a:lnSpc>
                        <a:spcBef>
                          <a:spcPts val="0"/>
                        </a:spcBef>
                        <a:spcAft>
                          <a:spcPts val="0"/>
                        </a:spcAft>
                      </a:pPr>
                      <a:r>
                        <a:rPr lang="en-US" sz="1100" dirty="0">
                          <a:effectLst/>
                        </a:rPr>
                        <a:t>Webinars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6"/>
                  </a:ext>
                </a:extLst>
              </a:tr>
              <a:tr h="314350">
                <a:tc>
                  <a:txBody>
                    <a:bodyPr/>
                    <a:lstStyle/>
                    <a:p>
                      <a:pPr marL="0" marR="0">
                        <a:lnSpc>
                          <a:spcPct val="115000"/>
                        </a:lnSpc>
                        <a:spcBef>
                          <a:spcPts val="0"/>
                        </a:spcBef>
                        <a:spcAft>
                          <a:spcPts val="0"/>
                        </a:spcAft>
                      </a:pPr>
                      <a:r>
                        <a:rPr lang="en-US" sz="1100" dirty="0">
                          <a:effectLst/>
                        </a:rPr>
                        <a:t>Toll-free Customer Support</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7"/>
                  </a:ext>
                </a:extLst>
              </a:tr>
              <a:tr h="314350">
                <a:tc>
                  <a:txBody>
                    <a:bodyPr/>
                    <a:lstStyle/>
                    <a:p>
                      <a:pPr marL="0" marR="0">
                        <a:lnSpc>
                          <a:spcPct val="115000"/>
                        </a:lnSpc>
                        <a:spcBef>
                          <a:spcPts val="0"/>
                        </a:spcBef>
                        <a:spcAft>
                          <a:spcPts val="0"/>
                        </a:spcAft>
                      </a:pPr>
                      <a:r>
                        <a:rPr lang="en-US" sz="1100" dirty="0">
                          <a:effectLst/>
                        </a:rPr>
                        <a:t>One-on-One Assistance</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0305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lvl="0" indent="0">
              <a:buNone/>
            </a:pPr>
            <a:r>
              <a:rPr lang="en-US" altLang="en-US" b="1" dirty="0">
                <a:latin typeface="Source Sans Pro" pitchFamily="34" charset="0"/>
                <a:ea typeface="Source Sans Pro" pitchFamily="34" charset="0"/>
                <a:cs typeface="Times New Roman" pitchFamily="18" charset="0"/>
              </a:rPr>
              <a:t>USAC Outreach </a:t>
            </a:r>
            <a:r>
              <a:rPr lang="en-US" altLang="en-US" b="1" dirty="0" smtClean="0">
                <a:latin typeface="Source Sans Pro" pitchFamily="34" charset="0"/>
                <a:ea typeface="Source Sans Pro" pitchFamily="34" charset="0"/>
                <a:cs typeface="Times New Roman" pitchFamily="18" charset="0"/>
              </a:rPr>
              <a:t>Section</a:t>
            </a:r>
            <a:endParaRPr lang="en-US" dirty="0" smtClean="0"/>
          </a:p>
          <a:p>
            <a:pPr>
              <a:buFont typeface="Arial" panose="020B0604020202020204" pitchFamily="34" charset="0"/>
              <a:buChar char="•"/>
            </a:pPr>
            <a:r>
              <a:rPr lang="en-US" dirty="0" smtClean="0"/>
              <a:t>Q18</a:t>
            </a:r>
            <a:r>
              <a:rPr lang="en-US" dirty="0"/>
              <a:t>: What other means of outreach would you like to see USAC provide?  &lt;Response&gt;</a:t>
            </a:r>
          </a:p>
          <a:p>
            <a:pPr>
              <a:buFont typeface="Arial" panose="020B0604020202020204" pitchFamily="34" charset="0"/>
              <a:buChar char="•"/>
            </a:pPr>
            <a:r>
              <a:rPr lang="en-US" dirty="0"/>
              <a:t>Q19. Please indicate to what extent USAC provides sufficient information for the following.</a:t>
            </a:r>
          </a:p>
          <a:p>
            <a:endParaRPr lang="en-US" dirty="0"/>
          </a:p>
        </p:txBody>
      </p:sp>
      <p:sp>
        <p:nvSpPr>
          <p:cNvPr id="2" name="Title 1"/>
          <p:cNvSpPr>
            <a:spLocks noGrp="1"/>
          </p:cNvSpPr>
          <p:nvPr>
            <p:ph type="title"/>
          </p:nvPr>
        </p:nvSpPr>
        <p:spPr/>
        <p:txBody>
          <a:bodyPr/>
          <a:lstStyle/>
          <a:p>
            <a:r>
              <a:rPr lang="en-US" dirty="0" smtClean="0"/>
              <a:t>POST-AUDIT SURVEY</a:t>
            </a:r>
            <a:endParaRPr lang="en-US" dirty="0"/>
          </a:p>
        </p:txBody>
      </p:sp>
      <p:sp>
        <p:nvSpPr>
          <p:cNvPr id="3" name="Footer Placeholder 2"/>
          <p:cNvSpPr>
            <a:spLocks noGrp="1"/>
          </p:cNvSpPr>
          <p:nvPr>
            <p:ph type="ftr" sz="quarter" idx="11"/>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76333367"/>
              </p:ext>
            </p:extLst>
          </p:nvPr>
        </p:nvGraphicFramePr>
        <p:xfrm>
          <a:off x="6194738" y="1879358"/>
          <a:ext cx="5730293" cy="2550973"/>
        </p:xfrm>
        <a:graphic>
          <a:graphicData uri="http://schemas.openxmlformats.org/drawingml/2006/table">
            <a:tbl>
              <a:tblPr firstRow="1" firstCol="1" bandRow="1">
                <a:tableStyleId>{5C22544A-7EE6-4342-B048-85BDC9FD1C3A}</a:tableStyleId>
              </a:tblPr>
              <a:tblGrid>
                <a:gridCol w="2739253">
                  <a:extLst>
                    <a:ext uri="{9D8B030D-6E8A-4147-A177-3AD203B41FA5}">
                      <a16:colId xmlns:a16="http://schemas.microsoft.com/office/drawing/2014/main" xmlns="" val="20000"/>
                    </a:ext>
                  </a:extLst>
                </a:gridCol>
                <a:gridCol w="653580">
                  <a:extLst>
                    <a:ext uri="{9D8B030D-6E8A-4147-A177-3AD203B41FA5}">
                      <a16:colId xmlns:a16="http://schemas.microsoft.com/office/drawing/2014/main" xmlns="" val="20001"/>
                    </a:ext>
                  </a:extLst>
                </a:gridCol>
                <a:gridCol w="568059">
                  <a:extLst>
                    <a:ext uri="{9D8B030D-6E8A-4147-A177-3AD203B41FA5}">
                      <a16:colId xmlns:a16="http://schemas.microsoft.com/office/drawing/2014/main" xmlns="" val="20002"/>
                    </a:ext>
                  </a:extLst>
                </a:gridCol>
                <a:gridCol w="392167">
                  <a:extLst>
                    <a:ext uri="{9D8B030D-6E8A-4147-A177-3AD203B41FA5}">
                      <a16:colId xmlns:a16="http://schemas.microsoft.com/office/drawing/2014/main" xmlns="" val="20003"/>
                    </a:ext>
                  </a:extLst>
                </a:gridCol>
                <a:gridCol w="643944">
                  <a:extLst>
                    <a:ext uri="{9D8B030D-6E8A-4147-A177-3AD203B41FA5}">
                      <a16:colId xmlns:a16="http://schemas.microsoft.com/office/drawing/2014/main" xmlns="" val="20004"/>
                    </a:ext>
                  </a:extLst>
                </a:gridCol>
                <a:gridCol w="733290">
                  <a:extLst>
                    <a:ext uri="{9D8B030D-6E8A-4147-A177-3AD203B41FA5}">
                      <a16:colId xmlns:a16="http://schemas.microsoft.com/office/drawing/2014/main" xmlns="" val="20005"/>
                    </a:ext>
                  </a:extLst>
                </a:gridCol>
              </a:tblGrid>
              <a:tr h="743484">
                <a:tc>
                  <a:txBody>
                    <a:bodyPr/>
                    <a:lstStyle/>
                    <a:p>
                      <a:pPr marL="0" marR="0">
                        <a:lnSpc>
                          <a:spcPct val="115000"/>
                        </a:lnSpc>
                        <a:spcBef>
                          <a:spcPts val="0"/>
                        </a:spcBef>
                        <a:spcAft>
                          <a:spcPts val="0"/>
                        </a:spcAft>
                      </a:pPr>
                      <a:r>
                        <a:rPr lang="en-US" sz="1100" dirty="0">
                          <a:effectLst/>
                        </a:rPr>
                        <a:t>Question 19</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Strongly Agree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Agree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N/A</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Disagree</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Strongly Disagree</a:t>
                      </a: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608624">
                <a:tc>
                  <a:txBody>
                    <a:bodyPr/>
                    <a:lstStyle/>
                    <a:p>
                      <a:pPr marL="0" marR="0">
                        <a:lnSpc>
                          <a:spcPct val="115000"/>
                        </a:lnSpc>
                        <a:spcBef>
                          <a:spcPts val="0"/>
                        </a:spcBef>
                        <a:spcAft>
                          <a:spcPts val="0"/>
                        </a:spcAft>
                      </a:pPr>
                      <a:r>
                        <a:rPr lang="en-US" sz="1100" dirty="0">
                          <a:effectLst/>
                        </a:rPr>
                        <a:t>Formatting and itemization of service provider bills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1"/>
                  </a:ext>
                </a:extLst>
              </a:tr>
              <a:tr h="295121">
                <a:tc>
                  <a:txBody>
                    <a:bodyPr/>
                    <a:lstStyle/>
                    <a:p>
                      <a:pPr marL="0" marR="0">
                        <a:lnSpc>
                          <a:spcPct val="115000"/>
                        </a:lnSpc>
                        <a:spcBef>
                          <a:spcPts val="0"/>
                        </a:spcBef>
                        <a:spcAft>
                          <a:spcPts val="0"/>
                        </a:spcAft>
                      </a:pPr>
                      <a:r>
                        <a:rPr lang="en-US" sz="1100" dirty="0">
                          <a:effectLst/>
                        </a:rPr>
                        <a:t>Competitive</a:t>
                      </a:r>
                      <a:r>
                        <a:rPr lang="en-US" sz="1100" baseline="0" dirty="0">
                          <a:effectLst/>
                        </a:rPr>
                        <a:t> bidding documentation</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295121">
                <a:tc>
                  <a:txBody>
                    <a:bodyPr/>
                    <a:lstStyle/>
                    <a:p>
                      <a:pPr marL="0" marR="0">
                        <a:lnSpc>
                          <a:spcPct val="115000"/>
                        </a:lnSpc>
                        <a:spcBef>
                          <a:spcPts val="0"/>
                        </a:spcBef>
                        <a:spcAft>
                          <a:spcPts val="0"/>
                        </a:spcAft>
                      </a:pPr>
                      <a:r>
                        <a:rPr lang="en-US" sz="1100" dirty="0">
                          <a:effectLst/>
                        </a:rPr>
                        <a:t>CIPA requirements</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3"/>
                  </a:ext>
                </a:extLst>
              </a:tr>
              <a:tr h="295121">
                <a:tc>
                  <a:txBody>
                    <a:bodyPr/>
                    <a:lstStyle/>
                    <a:p>
                      <a:pPr marL="0" marR="0">
                        <a:lnSpc>
                          <a:spcPct val="115000"/>
                        </a:lnSpc>
                        <a:spcBef>
                          <a:spcPts val="0"/>
                        </a:spcBef>
                        <a:spcAft>
                          <a:spcPts val="0"/>
                        </a:spcAft>
                      </a:pPr>
                      <a:r>
                        <a:rPr lang="en-US" sz="1100" dirty="0">
                          <a:effectLst/>
                        </a:rPr>
                        <a:t>Discount calculation</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313502">
                <a:tc>
                  <a:txBody>
                    <a:bodyPr/>
                    <a:lstStyle/>
                    <a:p>
                      <a:pPr marL="0" marR="0">
                        <a:lnSpc>
                          <a:spcPct val="115000"/>
                        </a:lnSpc>
                        <a:spcBef>
                          <a:spcPts val="0"/>
                        </a:spcBef>
                        <a:spcAft>
                          <a:spcPts val="0"/>
                        </a:spcAft>
                      </a:pPr>
                      <a:r>
                        <a:rPr lang="en-US" sz="1100" dirty="0">
                          <a:effectLst/>
                          <a:latin typeface="Calibri"/>
                          <a:ea typeface="Times New Roman"/>
                          <a:cs typeface="Times New Roman"/>
                        </a:rPr>
                        <a:t>Document retention requirements</a:t>
                      </a:r>
                    </a:p>
                  </a:txBody>
                  <a:tcPr marL="68580" marR="68580" marT="0" marB="0"/>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60133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AUDITS</a:t>
            </a:r>
            <a:endParaRPr lang="en-US" dirty="0"/>
          </a:p>
        </p:txBody>
      </p:sp>
      <p:sp>
        <p:nvSpPr>
          <p:cNvPr id="3" name="Content Placeholder 2"/>
          <p:cNvSpPr>
            <a:spLocks noGrp="1"/>
          </p:cNvSpPr>
          <p:nvPr>
            <p:ph idx="1"/>
          </p:nvPr>
        </p:nvSpPr>
        <p:spPr/>
        <p:txBody>
          <a:bodyPr/>
          <a:lstStyle/>
          <a:p>
            <a:pPr marL="0" indent="0">
              <a:buNone/>
            </a:pPr>
            <a:r>
              <a:rPr lang="en-US" b="1" dirty="0"/>
              <a:t>What Can a Beneficiary Do to Ensure Success?</a:t>
            </a:r>
          </a:p>
          <a:p>
            <a:pPr>
              <a:buFont typeface="Arial" panose="020B0604020202020204" pitchFamily="34" charset="0"/>
              <a:buChar char="•"/>
            </a:pPr>
            <a:r>
              <a:rPr lang="en-US" dirty="0"/>
              <a:t>Respond to audit requests in a timely manner</a:t>
            </a:r>
          </a:p>
          <a:p>
            <a:pPr>
              <a:buFont typeface="Arial" panose="020B0604020202020204" pitchFamily="34" charset="0"/>
              <a:buChar char="•"/>
            </a:pPr>
            <a:r>
              <a:rPr lang="en-US" dirty="0"/>
              <a:t>Ensure the individuals with the appropriate knowledge are </a:t>
            </a:r>
            <a:r>
              <a:rPr lang="en-US" dirty="0" smtClean="0"/>
              <a:t>available</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49</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290740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QUALITY ASSURANCE</a:t>
            </a:r>
            <a:endParaRPr lang="en-US" dirty="0"/>
          </a:p>
        </p:txBody>
      </p:sp>
      <p:sp>
        <p:nvSpPr>
          <p:cNvPr id="3" name="Content Placeholder 2"/>
          <p:cNvSpPr>
            <a:spLocks noGrp="1"/>
          </p:cNvSpPr>
          <p:nvPr>
            <p:ph idx="1"/>
          </p:nvPr>
        </p:nvSpPr>
        <p:spPr/>
        <p:txBody>
          <a:bodyPr/>
          <a:lstStyle/>
          <a:p>
            <a:pPr marL="0" indent="0">
              <a:buNone/>
            </a:pPr>
            <a:r>
              <a:rPr lang="en-US" b="1" dirty="0"/>
              <a:t>What is the process?</a:t>
            </a:r>
          </a:p>
          <a:p>
            <a:r>
              <a:rPr lang="en-US" dirty="0"/>
              <a:t>Select beneficiaries</a:t>
            </a:r>
          </a:p>
          <a:p>
            <a:r>
              <a:rPr lang="en-US" dirty="0"/>
              <a:t>Send announcement letter requesting documentation </a:t>
            </a:r>
          </a:p>
          <a:p>
            <a:r>
              <a:rPr lang="en-US" dirty="0"/>
              <a:t>Review documentation provided</a:t>
            </a:r>
          </a:p>
          <a:p>
            <a:r>
              <a:rPr lang="en-US" dirty="0"/>
              <a:t>Conclude on accuracy of payment and close case</a:t>
            </a:r>
          </a:p>
          <a:p>
            <a:r>
              <a:rPr lang="en-US" dirty="0"/>
              <a:t>Submit results to the FCC</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33514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AUDITS</a:t>
            </a:r>
            <a:endParaRPr lang="en-US" dirty="0"/>
          </a:p>
        </p:txBody>
      </p:sp>
      <p:sp>
        <p:nvSpPr>
          <p:cNvPr id="3" name="Content Placeholder 2"/>
          <p:cNvSpPr>
            <a:spLocks noGrp="1"/>
          </p:cNvSpPr>
          <p:nvPr>
            <p:ph idx="1"/>
          </p:nvPr>
        </p:nvSpPr>
        <p:spPr/>
        <p:txBody>
          <a:bodyPr/>
          <a:lstStyle/>
          <a:p>
            <a:pPr marL="0" indent="0">
              <a:buNone/>
            </a:pPr>
            <a:r>
              <a:rPr lang="en-US" b="1" dirty="0"/>
              <a:t>What Can a Beneficiary Do to Ensure </a:t>
            </a:r>
            <a:r>
              <a:rPr lang="en-US" b="1" dirty="0" smtClean="0"/>
              <a:t>Success?</a:t>
            </a:r>
            <a:endParaRPr lang="en-US" b="1" dirty="0"/>
          </a:p>
          <a:p>
            <a:pPr>
              <a:buFont typeface="Arial" panose="020B0604020202020204" pitchFamily="34" charset="0"/>
              <a:buChar char="•"/>
            </a:pPr>
            <a:r>
              <a:rPr lang="en-US" dirty="0" smtClean="0"/>
              <a:t>Provide </a:t>
            </a:r>
            <a:r>
              <a:rPr lang="en-US" dirty="0"/>
              <a:t>complete documentation</a:t>
            </a:r>
          </a:p>
          <a:p>
            <a:pPr lvl="1"/>
            <a:r>
              <a:rPr lang="en-US" dirty="0"/>
              <a:t>Use EPC for documentation</a:t>
            </a:r>
          </a:p>
          <a:p>
            <a:pPr lvl="1"/>
            <a:r>
              <a:rPr lang="en-US" dirty="0"/>
              <a:t>If the Beneficiary does not believe complete documentation is available, inform the auditor immediately so that alternative procedures can be discussed</a:t>
            </a:r>
          </a:p>
          <a:p>
            <a:pPr>
              <a:buFont typeface="Arial" panose="020B0604020202020204" pitchFamily="34" charset="0"/>
              <a:buChar char="•"/>
            </a:pPr>
            <a:r>
              <a:rPr lang="en-US" dirty="0"/>
              <a:t>Seek assistance from service providers</a:t>
            </a:r>
          </a:p>
          <a:p>
            <a:pPr lvl="1"/>
            <a:r>
              <a:rPr lang="en-US" dirty="0"/>
              <a:t>IAD notifies service providers of the audit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50</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356841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Information regarding audits is located on USAC’s website at </a:t>
            </a:r>
            <a:r>
              <a:rPr lang="en-US" dirty="0">
                <a:hlinkClick r:id="rId2"/>
              </a:rPr>
              <a:t>http://www.usac.org/about/about/program-integrity/</a:t>
            </a:r>
            <a:endParaRPr lang="en-US" dirty="0"/>
          </a:p>
          <a:p>
            <a:pPr marL="342900" indent="-342900">
              <a:buFont typeface="Arial" panose="020B0604020202020204" pitchFamily="34" charset="0"/>
              <a:buChar char="•"/>
            </a:pPr>
            <a:endParaRPr lang="en-US" dirty="0"/>
          </a:p>
          <a:p>
            <a:pPr>
              <a:buFont typeface="Arial" panose="020B0604020202020204" pitchFamily="34" charset="0"/>
              <a:buChar char="•"/>
            </a:pPr>
            <a:r>
              <a:rPr lang="en-US" dirty="0"/>
              <a:t>Samples and examples of various documents are located on USAC’s website at </a:t>
            </a:r>
            <a:r>
              <a:rPr lang="en-US" dirty="0">
                <a:hlinkClick r:id="rId3"/>
              </a:rPr>
              <a:t>http://www.usac.org/sl/tools/samples.aspx</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51</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689719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 SESSION</a:t>
            </a:r>
            <a:endParaRPr lang="en-US" dirty="0"/>
          </a:p>
        </p:txBody>
      </p:sp>
      <p:sp>
        <p:nvSpPr>
          <p:cNvPr id="3" name="Footer Placeholder 2"/>
          <p:cNvSpPr>
            <a:spLocks noGrp="1"/>
          </p:cNvSpPr>
          <p:nvPr>
            <p:ph type="ftr" sz="quarter" idx="14"/>
          </p:nvPr>
        </p:nvSpPr>
        <p:spPr/>
        <p:txBody>
          <a:bodyPr/>
          <a:lstStyle/>
          <a:p>
            <a:pPr marL="12700">
              <a:lnSpc>
                <a:spcPts val="969"/>
              </a:lnSpc>
            </a:pPr>
            <a:r>
              <a:rPr lang="de-DE" smtClean="0"/>
              <a:t>© 2017 </a:t>
            </a:r>
            <a:r>
              <a:rPr lang="en-US" smtClean="0"/>
              <a:t>Universal Service Administrative Co.</a:t>
            </a:r>
            <a:endParaRPr lang="en-US" dirty="0" smtClean="0">
              <a:latin typeface="SourceSansPro-Light"/>
              <a:cs typeface="SourceSansPro-Light"/>
            </a:endParaRPr>
          </a:p>
        </p:txBody>
      </p:sp>
    </p:spTree>
    <p:extLst>
      <p:ext uri="{BB962C8B-B14F-4D97-AF65-F5344CB8AC3E}">
        <p14:creationId xmlns:p14="http://schemas.microsoft.com/office/powerpoint/2010/main" val="2460931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186" y="3086100"/>
            <a:ext cx="7770013" cy="526298"/>
          </a:xfrm>
        </p:spPr>
        <p:txBody>
          <a:bodyPr/>
          <a:lstStyle/>
          <a:p>
            <a:r>
              <a:rPr lang="en-US" dirty="0" smtClean="0"/>
              <a:t>THANK YOU!</a:t>
            </a:r>
            <a:endParaRPr lang="en-US" dirty="0"/>
          </a:p>
        </p:txBody>
      </p:sp>
      <p:sp>
        <p:nvSpPr>
          <p:cNvPr id="2" name="Footer Placeholder 1"/>
          <p:cNvSpPr>
            <a:spLocks noGrp="1"/>
          </p:cNvSpPr>
          <p:nvPr>
            <p:ph type="ftr" sz="quarter" idx="14"/>
          </p:nvPr>
        </p:nvSpPr>
        <p:spPr/>
        <p:txBody>
          <a:bodyPr/>
          <a:lstStyle/>
          <a:p>
            <a:pPr marL="12700">
              <a:lnSpc>
                <a:spcPts val="969"/>
              </a:lnSpc>
            </a:pPr>
            <a:r>
              <a:rPr lang="de-DE" smtClean="0"/>
              <a:t>© 2017 </a:t>
            </a:r>
            <a:r>
              <a:rPr lang="en-US" smtClean="0"/>
              <a:t>Universal Service Administrative Co.</a:t>
            </a:r>
            <a:endParaRPr lang="en-US" dirty="0" smtClean="0">
              <a:latin typeface="SourceSansPro-Light"/>
              <a:cs typeface="SourceSansPro-Light"/>
            </a:endParaRPr>
          </a:p>
        </p:txBody>
      </p:sp>
    </p:spTree>
    <p:extLst>
      <p:ext uri="{BB962C8B-B14F-4D97-AF65-F5344CB8AC3E}">
        <p14:creationId xmlns:p14="http://schemas.microsoft.com/office/powerpoint/2010/main" val="331453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AND CONTRIBUTOR </a:t>
            </a:r>
            <a:r>
              <a:rPr lang="en-US" dirty="0"/>
              <a:t>AUDIT PROGRAM (BCAP)</a:t>
            </a:r>
          </a:p>
        </p:txBody>
      </p:sp>
      <p:sp>
        <p:nvSpPr>
          <p:cNvPr id="3" name="Content Placeholder 2"/>
          <p:cNvSpPr>
            <a:spLocks noGrp="1"/>
          </p:cNvSpPr>
          <p:nvPr>
            <p:ph idx="1"/>
          </p:nvPr>
        </p:nvSpPr>
        <p:spPr/>
        <p:txBody>
          <a:bodyPr/>
          <a:lstStyle/>
          <a:p>
            <a:pPr marL="0" indent="0">
              <a:buNone/>
            </a:pPr>
            <a:r>
              <a:rPr lang="en-US" b="1" dirty="0"/>
              <a:t>Audit Facts</a:t>
            </a:r>
          </a:p>
          <a:p>
            <a:pPr>
              <a:buFont typeface="Arial" panose="020B0604020202020204" pitchFamily="34" charset="0"/>
              <a:buChar char="•"/>
            </a:pPr>
            <a:r>
              <a:rPr lang="en-US" dirty="0"/>
              <a:t>Audits often are performed at or near real-time</a:t>
            </a:r>
          </a:p>
          <a:p>
            <a:pPr lvl="1"/>
            <a:r>
              <a:rPr lang="en-US" sz="2400" i="1" dirty="0"/>
              <a:t>i.e.</a:t>
            </a:r>
            <a:r>
              <a:rPr lang="en-US" sz="2400" dirty="0"/>
              <a:t>, audits are normally announced during or within a few months following the end of the funding year that is subject to the audit.</a:t>
            </a:r>
          </a:p>
          <a:p>
            <a:pPr>
              <a:buFont typeface="Arial" panose="020B0604020202020204" pitchFamily="34" charset="0"/>
              <a:buChar char="•"/>
            </a:pPr>
            <a:r>
              <a:rPr lang="en-US" dirty="0"/>
              <a:t>Audits are risk based</a:t>
            </a:r>
          </a:p>
          <a:p>
            <a:pPr lvl="1"/>
            <a:r>
              <a:rPr lang="en-US" sz="2400" i="1" dirty="0"/>
              <a:t>i.e.</a:t>
            </a:r>
            <a:r>
              <a:rPr lang="en-US" sz="2400" dirty="0"/>
              <a:t>, audits place a heavier focus on rules with a history of non-compliance. </a:t>
            </a:r>
          </a:p>
          <a:p>
            <a:pPr>
              <a:buFont typeface="Arial" panose="020B0604020202020204" pitchFamily="34" charset="0"/>
              <a:buChar char="•"/>
            </a:pPr>
            <a:r>
              <a:rPr lang="en-US" dirty="0"/>
              <a:t>The Internal Audit Division is constantly looking for ways to improve the audit process, which includes sending surveys following the audits seeking feedback.</a:t>
            </a:r>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396690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AND CONTRIBUTOR AUDIT PROGRAM (BCAP)</a:t>
            </a:r>
            <a:endParaRPr lang="en-US" dirty="0"/>
          </a:p>
        </p:txBody>
      </p:sp>
      <p:sp>
        <p:nvSpPr>
          <p:cNvPr id="3" name="Content Placeholder 2"/>
          <p:cNvSpPr>
            <a:spLocks noGrp="1"/>
          </p:cNvSpPr>
          <p:nvPr>
            <p:ph idx="1"/>
          </p:nvPr>
        </p:nvSpPr>
        <p:spPr/>
        <p:txBody>
          <a:bodyPr/>
          <a:lstStyle/>
          <a:p>
            <a:pPr marL="0" indent="0">
              <a:buNone/>
            </a:pPr>
            <a:r>
              <a:rPr lang="en-US" b="1" dirty="0"/>
              <a:t>Audit Facts</a:t>
            </a:r>
          </a:p>
          <a:p>
            <a:pPr>
              <a:buFont typeface="Arial" panose="020B0604020202020204" pitchFamily="34" charset="0"/>
              <a:buChar char="•"/>
            </a:pPr>
            <a:r>
              <a:rPr lang="en-US" dirty="0"/>
              <a:t>The Internal Audit Division assists in improving applicants’ success by analyzing results and accumulating common audit findings.</a:t>
            </a:r>
          </a:p>
          <a:p>
            <a:pPr lvl="1"/>
            <a:r>
              <a:rPr lang="en-US" dirty="0"/>
              <a:t>Common audit findings are shared with the Schools &amp; Libraries Division so that action plans for ensuring applicant success can be developed.</a:t>
            </a:r>
          </a:p>
          <a:p>
            <a:pPr lvl="1"/>
            <a:r>
              <a:rPr lang="en-US" dirty="0"/>
              <a:t>Audits look for the root causes of non-compliance so that Schools &amp; Libraries Program outreach efforts can address the cause rather than just the result.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2426685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AND CONTRIBUTOR </a:t>
            </a:r>
            <a:r>
              <a:rPr lang="en-US" dirty="0"/>
              <a:t>AUDIT PROGRAM (BCAP)</a:t>
            </a:r>
          </a:p>
        </p:txBody>
      </p:sp>
      <p:sp>
        <p:nvSpPr>
          <p:cNvPr id="3" name="Content Placeholder 2"/>
          <p:cNvSpPr>
            <a:spLocks noGrp="1"/>
          </p:cNvSpPr>
          <p:nvPr>
            <p:ph idx="1"/>
          </p:nvPr>
        </p:nvSpPr>
        <p:spPr>
          <a:xfrm>
            <a:off x="337351" y="1709057"/>
            <a:ext cx="9898602" cy="494212"/>
          </a:xfrm>
        </p:spPr>
        <p:txBody>
          <a:bodyPr/>
          <a:lstStyle/>
          <a:p>
            <a:pPr marL="0" indent="0">
              <a:buNone/>
            </a:pPr>
            <a:r>
              <a:rPr lang="en-US" b="1" dirty="0"/>
              <a:t>What is the process?</a:t>
            </a:r>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pic>
        <p:nvPicPr>
          <p:cNvPr id="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439" y="2454319"/>
            <a:ext cx="7210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Callout 1 6"/>
          <p:cNvSpPr/>
          <p:nvPr/>
        </p:nvSpPr>
        <p:spPr>
          <a:xfrm rot="5400000">
            <a:off x="4813474" y="3064682"/>
            <a:ext cx="946354" cy="3048000"/>
          </a:xfrm>
          <a:prstGeom prst="borderCallout1">
            <a:avLst>
              <a:gd name="adj1" fmla="val 31669"/>
              <a:gd name="adj2" fmla="val 725"/>
              <a:gd name="adj3" fmla="val 54431"/>
              <a:gd name="adj4" fmla="val -11650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May not be required on every audit</a:t>
            </a:r>
          </a:p>
        </p:txBody>
      </p:sp>
      <p:sp>
        <p:nvSpPr>
          <p:cNvPr id="5" name="Footer Placeholder 4"/>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67791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863635"/>
            <a:ext cx="9898602" cy="3958222"/>
          </a:xfrm>
        </p:spPr>
        <p:txBody>
          <a:bodyPr/>
          <a:lstStyle/>
          <a:p>
            <a:pPr marL="0" indent="0">
              <a:buNone/>
            </a:pPr>
            <a:r>
              <a:rPr lang="en-US" b="1" dirty="0"/>
              <a:t>You Have Been Selected for an Audit… Now What?</a:t>
            </a:r>
          </a:p>
          <a:p>
            <a:pPr>
              <a:buFont typeface="Arial" panose="020B0604020202020204" pitchFamily="34" charset="0"/>
              <a:buChar char="•"/>
            </a:pPr>
            <a:r>
              <a:rPr lang="en-US" dirty="0"/>
              <a:t>The audit team will call to announce the audit</a:t>
            </a:r>
          </a:p>
          <a:p>
            <a:pPr>
              <a:buFont typeface="Arial" panose="020B0604020202020204" pitchFamily="34" charset="0"/>
              <a:buChar char="•"/>
            </a:pPr>
            <a:r>
              <a:rPr lang="en-US" dirty="0"/>
              <a:t>An audit announcement package will be emailed to you</a:t>
            </a:r>
          </a:p>
          <a:p>
            <a:pPr lvl="1"/>
            <a:r>
              <a:rPr lang="en-US" dirty="0"/>
              <a:t>Includes request for information (2 week turnaround)</a:t>
            </a:r>
          </a:p>
          <a:p>
            <a:pPr lvl="1"/>
            <a:r>
              <a:rPr lang="en-US" dirty="0"/>
              <a:t>Includes an internal control questionnaire</a:t>
            </a:r>
          </a:p>
          <a:p>
            <a:pPr lvl="1"/>
            <a:r>
              <a:rPr lang="en-US" dirty="0"/>
              <a:t>Includes a process interview questionnaire</a:t>
            </a:r>
          </a:p>
          <a:p>
            <a:pPr>
              <a:buFont typeface="Arial" panose="020B0604020202020204" pitchFamily="34" charset="0"/>
              <a:buChar char="•"/>
            </a:pPr>
            <a:r>
              <a:rPr lang="en-US" dirty="0"/>
              <a:t>The audit team will conduct an entrance conference</a:t>
            </a:r>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
        <p:nvSpPr>
          <p:cNvPr id="2" name="Footer Placeholder 1"/>
          <p:cNvSpPr>
            <a:spLocks noGrp="1"/>
          </p:cNvSpPr>
          <p:nvPr>
            <p:ph type="ftr" sz="quarter" idx="10"/>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smtClean="0">
              <a:solidFill>
                <a:srgbClr val="0059B7"/>
              </a:solidFill>
              <a:latin typeface="SourceSansPro-Light"/>
              <a:cs typeface="SourceSansPro-Light"/>
            </a:endParaRPr>
          </a:p>
        </p:txBody>
      </p:sp>
      <p:sp>
        <p:nvSpPr>
          <p:cNvPr id="8" name="Chevron 7"/>
          <p:cNvSpPr/>
          <p:nvPr/>
        </p:nvSpPr>
        <p:spPr>
          <a:xfrm>
            <a:off x="533399" y="876214"/>
            <a:ext cx="1875745" cy="649575"/>
          </a:xfrm>
          <a:prstGeom prst="chevron">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sp>
      <p:sp>
        <p:nvSpPr>
          <p:cNvPr id="9" name="Chevron 4"/>
          <p:cNvSpPr/>
          <p:nvPr/>
        </p:nvSpPr>
        <p:spPr>
          <a:xfrm>
            <a:off x="858186" y="863786"/>
            <a:ext cx="1226170" cy="649575"/>
          </a:xfrm>
          <a:prstGeom prst="rect">
            <a:avLst/>
          </a:prstGeom>
          <a:ln>
            <a:noFill/>
          </a:ln>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a:ea typeface="+mn-ea"/>
                <a:cs typeface="+mn-cs"/>
              </a:rPr>
              <a:t>Planning</a:t>
            </a:r>
          </a:p>
        </p:txBody>
      </p:sp>
    </p:spTree>
    <p:extLst>
      <p:ext uri="{BB962C8B-B14F-4D97-AF65-F5344CB8AC3E}">
        <p14:creationId xmlns:p14="http://schemas.microsoft.com/office/powerpoint/2010/main" val="239656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F0451-C9DF-4ADA-9A26-AD0871C5E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3BAF0C-A349-4928-A4F0-F810B32962F6}">
  <ds:schemaRefs>
    <ds:schemaRef ds:uri="http://purl.org/dc/term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ce9d8eaf-8627-42d1-b3ce-a47231cd03d3"/>
    <ds:schemaRef ds:uri="c123d5f3-4db4-436f-bc7d-84b65f5a0b9a"/>
  </ds:schemaRefs>
</ds:datastoreItem>
</file>

<file path=customXml/itemProps3.xml><?xml version="1.0" encoding="utf-8"?>
<ds:datastoreItem xmlns:ds="http://schemas.openxmlformats.org/officeDocument/2006/customXml" ds:itemID="{A2E661AA-9F2B-4284-98EF-DA82CDCE6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8156</TotalTime>
  <Words>3234</Words>
  <Application>Microsoft Office PowerPoint</Application>
  <PresentationFormat>Custom</PresentationFormat>
  <Paragraphs>446</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Navigating the Audit Process</vt:lpstr>
      <vt:lpstr>AGENDA</vt:lpstr>
      <vt:lpstr>WHY WE DO WHAT WE DO?</vt:lpstr>
      <vt:lpstr>HOW WE ACCOMPLISH PROGRAM INTEGRITY</vt:lpstr>
      <vt:lpstr>PAYMENT QUALITY ASSURANCE</vt:lpstr>
      <vt:lpstr>BENEFICIARY AND CONTRIBUTOR AUDIT PROGRAM (BCAP)</vt:lpstr>
      <vt:lpstr>BENEFICIARY AND CONTRIBUTOR AUDIT PROGRAM (BCAP)</vt:lpstr>
      <vt:lpstr>BENEFICIARY AND CONTRIBUTOR AUDIT PROGRAM (BCAP)</vt:lpstr>
      <vt:lpstr>PowerPoint Presentation</vt:lpstr>
      <vt:lpstr>PowerPoint Presentation</vt:lpstr>
      <vt:lpstr>PLANNING</vt:lpstr>
      <vt:lpstr>PLANNING</vt:lpstr>
      <vt:lpstr>PowerPoint Presentation</vt:lpstr>
      <vt:lpstr>TESTING</vt:lpstr>
      <vt:lpstr>TESTING</vt:lpstr>
      <vt:lpstr>TESTING</vt:lpstr>
      <vt:lpstr>TESTING</vt:lpstr>
      <vt:lpstr>TESTING</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AVOIDING PITFALLS</vt:lpstr>
      <vt:lpstr>AVOIDING PITFALLS</vt:lpstr>
      <vt:lpstr>AVOIDING PITFALLS</vt:lpstr>
      <vt:lpstr>AVOIDING PITFALLS</vt:lpstr>
      <vt:lpstr>AVOIDING PITFALLS</vt:lpstr>
      <vt:lpstr>AVOIDING PITFALLS</vt:lpstr>
      <vt:lpstr>AVOIDING PITFALLS</vt:lpstr>
      <vt:lpstr>AVOIDING PITFALLS</vt:lpstr>
      <vt:lpstr>PowerPoint Presentation</vt:lpstr>
      <vt:lpstr>REPORTING</vt:lpstr>
      <vt:lpstr>REPORTING</vt:lpstr>
      <vt:lpstr>REPORTING</vt:lpstr>
      <vt:lpstr>POST-AUDIT PROCESS</vt:lpstr>
      <vt:lpstr>POST-AUDIT SURVEY</vt:lpstr>
      <vt:lpstr>POST-AUDIT SURVEY</vt:lpstr>
      <vt:lpstr>EFFICIENT AUDITS</vt:lpstr>
      <vt:lpstr>EFFICIENT AUDITS</vt:lpstr>
      <vt:lpstr>ADDITIONAL RESOURCES</vt:lpstr>
      <vt:lpstr>Q&amp;A SESSION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Mackenzie Howard</cp:lastModifiedBy>
  <cp:revision>112</cp:revision>
  <cp:lastPrinted>2017-09-26T16:05:18Z</cp:lastPrinted>
  <dcterms:created xsi:type="dcterms:W3CDTF">2016-08-11T17:43:36Z</dcterms:created>
  <dcterms:modified xsi:type="dcterms:W3CDTF">2017-10-13T18:25:01Z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