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70" r:id="rId6"/>
    <p:sldId id="319" r:id="rId7"/>
    <p:sldId id="293" r:id="rId8"/>
    <p:sldId id="294" r:id="rId9"/>
    <p:sldId id="320" r:id="rId10"/>
    <p:sldId id="317" r:id="rId11"/>
    <p:sldId id="302" r:id="rId12"/>
    <p:sldId id="303" r:id="rId13"/>
    <p:sldId id="316" r:id="rId14"/>
    <p:sldId id="304" r:id="rId15"/>
    <p:sldId id="305" r:id="rId16"/>
    <p:sldId id="307" r:id="rId17"/>
    <p:sldId id="306" r:id="rId18"/>
    <p:sldId id="308" r:id="rId19"/>
    <p:sldId id="318" r:id="rId20"/>
    <p:sldId id="315" r:id="rId21"/>
    <p:sldId id="310" r:id="rId22"/>
    <p:sldId id="312" r:id="rId23"/>
    <p:sldId id="313" r:id="rId24"/>
    <p:sldId id="297" r:id="rId25"/>
    <p:sldId id="314" r:id="rId26"/>
    <p:sldId id="269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D00"/>
    <a:srgbClr val="0062FF"/>
    <a:srgbClr val="358CFF"/>
    <a:srgbClr val="2515A8"/>
    <a:srgbClr val="89BAF4"/>
    <a:srgbClr val="296DFF"/>
    <a:srgbClr val="0064CA"/>
    <a:srgbClr val="0075FF"/>
    <a:srgbClr val="0051FF"/>
    <a:srgbClr val="006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 autoAdjust="0"/>
    <p:restoredTop sz="91742" autoAdjust="0"/>
  </p:normalViewPr>
  <p:slideViewPr>
    <p:cSldViewPr snapToGrid="0" snapToObjects="1">
      <p:cViewPr varScale="1">
        <p:scale>
          <a:sx n="103" d="100"/>
          <a:sy n="103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97B4-5E66-D945-9A97-87D2D53F2C1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65F5-2E24-1C41-B2B4-6DE93046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schemeClr val="bg1"/>
                </a:solidFill>
              </a:rPr>
              <a:t>© 2017 </a:t>
            </a:r>
            <a:r>
              <a:rPr lang="en-US" sz="800" dirty="0" smtClean="0">
                <a:solidFill>
                  <a:schemeClr val="bg1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5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027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829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59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1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307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8" r:id="rId4"/>
    <p:sldLayoutId id="2147483650" r:id="rId5"/>
    <p:sldLayoutId id="2147483665" r:id="rId6"/>
    <p:sldLayoutId id="2147483697" r:id="rId7"/>
    <p:sldLayoutId id="2147483667" r:id="rId8"/>
    <p:sldLayoutId id="2147483651" r:id="rId9"/>
    <p:sldLayoutId id="2147483678" r:id="rId10"/>
    <p:sldLayoutId id="2147483666" r:id="rId11"/>
    <p:sldLayoutId id="2147483677" r:id="rId12"/>
    <p:sldLayoutId id="2147483652" r:id="rId13"/>
    <p:sldLayoutId id="2147483688" r:id="rId14"/>
    <p:sldLayoutId id="2147483674" r:id="rId15"/>
    <p:sldLayoutId id="2147483675" r:id="rId16"/>
    <p:sldLayoutId id="2147483676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usac.org/sl/about/outreach/videos/FCC-Form-472-BEAR-Form.asp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usac.org/sl/about/outreach/videos/FCC-Form-474-SPI-Form.aspx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the E-rate Invoicing Process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2017 E-rate Training </a:t>
            </a:r>
            <a:endParaRPr lang="en-US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37351" y="1591355"/>
            <a:ext cx="5220070" cy="4101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>
                <a:hlinkClick r:id="rId2"/>
              </a:rPr>
              <a:t>How to File</a:t>
            </a:r>
            <a:r>
              <a:rPr lang="en-US" sz="2700" dirty="0" smtClean="0"/>
              <a:t> FCC Form 472 (BEAR Form)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Some fields are populated but can be edited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498 ID is specific to 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Warning messages appear if data are missing or inconsistent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Paper BEAR Notification Letter to applicant and service provider</a:t>
            </a:r>
            <a:endParaRPr lang="en-US" sz="27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3966"/>
          <a:stretch>
            <a:fillRect/>
          </a:stretch>
        </p:blipFill>
        <p:spPr>
          <a:xfrm>
            <a:off x="5567363" y="98425"/>
            <a:ext cx="6624637" cy="6099175"/>
          </a:xfrm>
        </p:spPr>
      </p:pic>
    </p:spTree>
    <p:extLst>
      <p:ext uri="{BB962C8B-B14F-4D97-AF65-F5344CB8AC3E}">
        <p14:creationId xmlns:p14="http://schemas.microsoft.com/office/powerpoint/2010/main" val="793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How to File</a:t>
            </a:r>
            <a:r>
              <a:rPr lang="en-US" dirty="0" smtClean="0"/>
              <a:t> FCC Form 474 (SPI Form)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few fields are populated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few warning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Electronic Invoice Status Report (ISR) sent to service provider after filing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Note the description of electronic invoicing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3966"/>
          <a:stretch>
            <a:fillRect/>
          </a:stretch>
        </p:blipFill>
        <p:spPr>
          <a:xfrm>
            <a:off x="5567363" y="98425"/>
            <a:ext cx="6624637" cy="6099175"/>
          </a:xfrm>
        </p:spPr>
      </p:pic>
    </p:spTree>
    <p:extLst>
      <p:ext uri="{BB962C8B-B14F-4D97-AF65-F5344CB8AC3E}">
        <p14:creationId xmlns:p14="http://schemas.microsoft.com/office/powerpoint/2010/main" val="33089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477281"/>
            <a:ext cx="6205375" cy="4101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Calculation of invoice deadline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120 days after the last date to receive service or 120 days after the date of the FCC Form 486 Notification Letter, whichever is later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If the calculated deadline falls on a weekend or federal holiday, the deadline is 11:59 PM ET on the following business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>
            <a:off x="6542726" y="374832"/>
            <a:ext cx="5655948" cy="56485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489980"/>
            <a:ext cx="6620212" cy="51339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File after services are delivered and paid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Applicants – pay in full for services first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Service providers – bill applicants for their non-discount share 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You can choose the frequency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File before the invoice deadline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Generally, October 28 for recurring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Generally, January 28 for non-recurring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>
            <a:off x="6608718" y="403313"/>
            <a:ext cx="5583282" cy="55760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6"/>
            <a:ext cx="10346083" cy="46472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Invoice deadline extension 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File requests using the link at the top of the online BEAR Form</a:t>
            </a:r>
          </a:p>
          <a:p>
            <a:pPr lvl="2"/>
            <a:r>
              <a:rPr lang="en-US" sz="2400" dirty="0"/>
              <a:t>Applicants log in to the BEAR Form</a:t>
            </a:r>
          </a:p>
          <a:p>
            <a:pPr lvl="2"/>
            <a:r>
              <a:rPr lang="en-US" sz="2400" dirty="0"/>
              <a:t>Service providers log in to the E-File System and then choose the “472 BEAR Form” 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Request </a:t>
            </a:r>
            <a:r>
              <a:rPr lang="en-US" sz="2800" b="1" dirty="0" smtClean="0"/>
              <a:t>must be filed ON OR BEFORE the invoice deadline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Filers can receive </a:t>
            </a:r>
            <a:r>
              <a:rPr lang="en-US" sz="2800" u="sng" dirty="0" smtClean="0"/>
              <a:t>one</a:t>
            </a:r>
            <a:r>
              <a:rPr lang="en-US" sz="2800" dirty="0" smtClean="0"/>
              <a:t> 120-day extension of the time to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Late or second requests will not be accepted, absent a waiver from the FCC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3" y="2597902"/>
            <a:ext cx="7770013" cy="526298"/>
          </a:xfrm>
        </p:spPr>
        <p:txBody>
          <a:bodyPr/>
          <a:lstStyle/>
          <a:p>
            <a:pPr algn="ctr"/>
            <a:r>
              <a:rPr lang="en-US" dirty="0" smtClean="0"/>
              <a:t>TEST YOUR KNOWLEDGE!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6291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hape 355"/>
          <p:cNvSpPr/>
          <p:nvPr/>
        </p:nvSpPr>
        <p:spPr>
          <a:xfrm>
            <a:off x="778931" y="3342911"/>
            <a:ext cx="3125412" cy="231765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3"/>
          <p:cNvSpPr txBox="1"/>
          <p:nvPr/>
        </p:nvSpPr>
        <p:spPr>
          <a:xfrm>
            <a:off x="868436" y="2743200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10" name="Shape 364"/>
          <p:cNvSpPr txBox="1"/>
          <p:nvPr/>
        </p:nvSpPr>
        <p:spPr>
          <a:xfrm>
            <a:off x="4827259" y="2758137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11" name="Shape 365"/>
          <p:cNvSpPr txBox="1"/>
          <p:nvPr/>
        </p:nvSpPr>
        <p:spPr>
          <a:xfrm>
            <a:off x="8434497" y="2743200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13" name="Shape 356"/>
          <p:cNvSpPr/>
          <p:nvPr/>
        </p:nvSpPr>
        <p:spPr>
          <a:xfrm>
            <a:off x="4455886" y="3342912"/>
            <a:ext cx="3149600" cy="23176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357"/>
          <p:cNvSpPr/>
          <p:nvPr/>
        </p:nvSpPr>
        <p:spPr>
          <a:xfrm>
            <a:off x="8153399" y="3342912"/>
            <a:ext cx="3200401" cy="23176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59"/>
          <p:cNvSpPr txBox="1"/>
          <p:nvPr/>
        </p:nvSpPr>
        <p:spPr>
          <a:xfrm>
            <a:off x="778931" y="3575526"/>
            <a:ext cx="3125412" cy="16786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Automated review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(“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batch validation”) </a:t>
            </a:r>
          </a:p>
        </p:txBody>
      </p:sp>
      <p:sp>
        <p:nvSpPr>
          <p:cNvPr id="19" name="Shape 360"/>
          <p:cNvSpPr txBox="1"/>
          <p:nvPr/>
        </p:nvSpPr>
        <p:spPr>
          <a:xfrm>
            <a:off x="4674809" y="3575526"/>
            <a:ext cx="2540100" cy="159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Manual review</a:t>
            </a:r>
          </a:p>
        </p:txBody>
      </p:sp>
      <p:sp>
        <p:nvSpPr>
          <p:cNvPr id="20" name="Shape 361"/>
          <p:cNvSpPr txBox="1"/>
          <p:nvPr/>
        </p:nvSpPr>
        <p:spPr>
          <a:xfrm>
            <a:off x="8273143" y="3575526"/>
            <a:ext cx="3031554" cy="2085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certification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(follow-up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manual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337351" y="1667812"/>
            <a:ext cx="9898602" cy="931008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USAC’s invoice review can involve three steps</a:t>
            </a:r>
          </a:p>
        </p:txBody>
      </p:sp>
    </p:spTree>
    <p:extLst>
      <p:ext uri="{BB962C8B-B14F-4D97-AF65-F5344CB8AC3E}">
        <p14:creationId xmlns:p14="http://schemas.microsoft.com/office/powerpoint/2010/main" val="42547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3" grpId="0" animBg="1"/>
      <p:bldP spid="14" grpId="0" animBg="1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Automated review (“batch validation”)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System process that compares information on the invoice with information in USAC’s database</a:t>
            </a:r>
          </a:p>
          <a:p>
            <a:pPr lvl="2"/>
            <a:r>
              <a:rPr lang="en-US" sz="2400" dirty="0"/>
              <a:t>Batch validation runs every night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Line items are automatically rejected if their information (FCC Form 471 number, FRN, discount percentage, available funding, etc.) is incorrect or inconsistent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online BEAR Form has more built-in warnings than the online SPI 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0311358" cy="4112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Manual review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invoices that pass batch validation must still undergo manual review, for example, to determine:</a:t>
            </a:r>
          </a:p>
          <a:p>
            <a:pPr lvl="2"/>
            <a:r>
              <a:rPr lang="en-US" sz="2400" dirty="0"/>
              <a:t>If the customer bills are accurate and discounts are properly applied</a:t>
            </a:r>
          </a:p>
          <a:p>
            <a:pPr lvl="2"/>
            <a:r>
              <a:rPr lang="en-US" sz="2400" dirty="0" smtClean="0"/>
              <a:t>If </a:t>
            </a:r>
            <a:r>
              <a:rPr lang="en-US" sz="2400" dirty="0"/>
              <a:t>the services are eligible and were approved on the FCDL</a:t>
            </a:r>
          </a:p>
          <a:p>
            <a:pPr lvl="3"/>
            <a:r>
              <a:rPr lang="en-US" sz="2400" dirty="0"/>
              <a:t>If services not on FCDL, USAC approved a service substitution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reviewers send questions to the applicant or service provider and ask for responses in seven days; can grant one seven-day extension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reviews the information provided and makes a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898602" cy="42287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Service certification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manual reviews require additional, specific documentation, e.g.:</a:t>
            </a:r>
          </a:p>
          <a:p>
            <a:pPr lvl="2"/>
            <a:r>
              <a:rPr lang="en-US" sz="2400" dirty="0"/>
              <a:t>Proof that the applicant paid its share</a:t>
            </a:r>
          </a:p>
          <a:p>
            <a:pPr lvl="2"/>
            <a:r>
              <a:rPr lang="en-US" sz="2400" dirty="0"/>
              <a:t>Proof that the invoiced services were delivered and/or installed</a:t>
            </a:r>
          </a:p>
          <a:p>
            <a:pPr lvl="2"/>
            <a:r>
              <a:rPr lang="en-US" sz="2400" dirty="0"/>
              <a:t>Proof that progress payments were included in the contract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reviewers send the service certification and instructions to the service provider so that they can be forwarded to the applicant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applicant completes the certification and returns it directly to USAC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reviews the information provided and makes a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96343" y="2112885"/>
            <a:ext cx="2019037" cy="1419285"/>
          </a:xfrm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Getting </a:t>
            </a:r>
            <a:r>
              <a:rPr lang="en-US" dirty="0" smtClean="0"/>
              <a:t>Ready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Invoice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Before You Begin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BEAR and SPI Video Walkthroughs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to File / 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Invoice </a:t>
            </a:r>
            <a:r>
              <a:rPr lang="en-US" dirty="0"/>
              <a:t>Review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Invoicing Tips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 – </a:t>
            </a:r>
            <a:r>
              <a:rPr lang="en-US" dirty="0" smtClean="0">
                <a:solidFill>
                  <a:schemeClr val="accent2"/>
                </a:solidFill>
              </a:rPr>
              <a:t>SERVICE PROVIDERS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39"/>
            <a:ext cx="11467471" cy="4770117"/>
          </a:xfrm>
        </p:spPr>
        <p:txBody>
          <a:bodyPr/>
          <a:lstStyle/>
          <a:p>
            <a:r>
              <a:rPr lang="en-US" sz="2800" dirty="0" smtClean="0"/>
              <a:t>Have </a:t>
            </a:r>
            <a:r>
              <a:rPr lang="en-US" sz="2800" dirty="0"/>
              <a:t>the BEAR/SPI conversation with your customers early in the </a:t>
            </a:r>
            <a:r>
              <a:rPr lang="en-US" sz="2800" dirty="0" smtClean="0"/>
              <a:t>process, ideally before services start</a:t>
            </a:r>
            <a:endParaRPr lang="en-US" sz="2800" dirty="0"/>
          </a:p>
          <a:p>
            <a:r>
              <a:rPr lang="en-US" sz="2800" dirty="0" smtClean="0"/>
              <a:t>Gather </a:t>
            </a:r>
            <a:r>
              <a:rPr lang="en-US" sz="2800" dirty="0"/>
              <a:t>the documents you will </a:t>
            </a:r>
            <a:r>
              <a:rPr lang="en-US" sz="2800" dirty="0" smtClean="0"/>
              <a:t>need to complete an invoice correctly: </a:t>
            </a:r>
            <a:r>
              <a:rPr lang="en-US" sz="2800" dirty="0"/>
              <a:t>FCDLs, FCC Form 486 Notification Letters, SPIN change approvals, service substitution approvals, customer bills.</a:t>
            </a:r>
          </a:p>
          <a:p>
            <a:r>
              <a:rPr lang="en-US" sz="2800" dirty="0" smtClean="0"/>
              <a:t>Make </a:t>
            </a:r>
            <a:r>
              <a:rPr lang="en-US" sz="2800" dirty="0"/>
              <a:t>sure you </a:t>
            </a:r>
            <a:r>
              <a:rPr lang="en-US" sz="2800" dirty="0" smtClean="0"/>
              <a:t>have filed an </a:t>
            </a:r>
            <a:r>
              <a:rPr lang="en-US" sz="2800" dirty="0"/>
              <a:t>FCC Form </a:t>
            </a:r>
            <a:r>
              <a:rPr lang="en-US" sz="2800" dirty="0" smtClean="0"/>
              <a:t>473 – one per SPIN per year.</a:t>
            </a:r>
            <a:endParaRPr lang="en-US" sz="2800" dirty="0"/>
          </a:p>
          <a:p>
            <a:r>
              <a:rPr lang="en-US" sz="2800" dirty="0" smtClean="0"/>
              <a:t>Avoid making data entry errors that will be rejected during </a:t>
            </a:r>
            <a:r>
              <a:rPr lang="en-US" sz="2800" dirty="0"/>
              <a:t>batch </a:t>
            </a:r>
            <a:r>
              <a:rPr lang="en-US" sz="2800" dirty="0" smtClean="0"/>
              <a:t>validation.</a:t>
            </a:r>
          </a:p>
          <a:p>
            <a:r>
              <a:rPr lang="en-US" sz="2800" dirty="0" smtClean="0"/>
              <a:t>Forward service certifications and instructions to customers promptly.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 – </a:t>
            </a:r>
            <a:r>
              <a:rPr lang="en-US" dirty="0" smtClean="0">
                <a:solidFill>
                  <a:schemeClr val="accent2"/>
                </a:solidFill>
              </a:rPr>
              <a:t>APPLICANTS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39"/>
            <a:ext cx="11467471" cy="4980311"/>
          </a:xfrm>
        </p:spPr>
        <p:txBody>
          <a:bodyPr/>
          <a:lstStyle/>
          <a:p>
            <a:r>
              <a:rPr lang="en-US" dirty="0"/>
              <a:t>Tell your service provider if you want discounted bills – ideally, before services </a:t>
            </a:r>
            <a:r>
              <a:rPr lang="en-US" dirty="0" smtClean="0"/>
              <a:t>start</a:t>
            </a:r>
          </a:p>
          <a:p>
            <a:r>
              <a:rPr lang="en-US" dirty="0" smtClean="0"/>
              <a:t>File your FCC Form 498, submit bank account documentation, and verify USAC’s approval as soon as possible if you will be filing BEAR Forms</a:t>
            </a:r>
          </a:p>
          <a:p>
            <a:r>
              <a:rPr lang="en-US" dirty="0" smtClean="0"/>
              <a:t>Gather </a:t>
            </a:r>
            <a:r>
              <a:rPr lang="en-US" dirty="0"/>
              <a:t>the documents you will </a:t>
            </a:r>
            <a:r>
              <a:rPr lang="en-US" dirty="0" smtClean="0"/>
              <a:t>need to complete an invoice correctly: </a:t>
            </a:r>
            <a:r>
              <a:rPr lang="en-US" dirty="0"/>
              <a:t>FCDLs, FCC Form 486 Notification Letters, SPIN change approvals, service substitution approvals, customer </a:t>
            </a:r>
            <a:r>
              <a:rPr lang="en-US" dirty="0" smtClean="0"/>
              <a:t>bills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you </a:t>
            </a:r>
            <a:r>
              <a:rPr lang="en-US" dirty="0" smtClean="0"/>
              <a:t>have filed – and USAC has approved – an </a:t>
            </a:r>
            <a:r>
              <a:rPr lang="en-US" dirty="0"/>
              <a:t>FCC Form </a:t>
            </a:r>
            <a:r>
              <a:rPr lang="en-US" dirty="0" smtClean="0"/>
              <a:t>486 for all of your FRNs</a:t>
            </a:r>
            <a:endParaRPr lang="en-US" dirty="0"/>
          </a:p>
          <a:p>
            <a:r>
              <a:rPr lang="en-US" dirty="0" smtClean="0"/>
              <a:t>Complete service certifications promptly and contact USAC with any questions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SESSION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5" name="Shape 373"/>
          <p:cNvSpPr txBox="1">
            <a:spLocks/>
          </p:cNvSpPr>
          <p:nvPr/>
        </p:nvSpPr>
        <p:spPr>
          <a:xfrm>
            <a:off x="304800" y="3043718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18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42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2629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34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1418044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applicant and service provider </a:t>
            </a:r>
            <a:r>
              <a:rPr lang="en-US" sz="2800" b="1" dirty="0"/>
              <a:t>receive an FCDL </a:t>
            </a:r>
            <a:r>
              <a:rPr lang="en-US" sz="2800" dirty="0"/>
              <a:t>with a positive </a:t>
            </a:r>
            <a:r>
              <a:rPr lang="en-US" sz="2800" dirty="0" smtClean="0"/>
              <a:t>commitment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applicant </a:t>
            </a:r>
            <a:r>
              <a:rPr lang="en-US" sz="2800" b="1" dirty="0" smtClean="0"/>
              <a:t>certifies an </a:t>
            </a:r>
            <a:r>
              <a:rPr lang="en-US" sz="2800" b="1" dirty="0"/>
              <a:t>FCC Form 486 </a:t>
            </a:r>
            <a:r>
              <a:rPr lang="en-US" sz="2800" dirty="0"/>
              <a:t>and establishes actual service start date for FRN(s)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USAC </a:t>
            </a:r>
            <a:r>
              <a:rPr lang="en-US" sz="2800" dirty="0"/>
              <a:t>reviews and approves </a:t>
            </a:r>
            <a:r>
              <a:rPr lang="en-US" sz="2800" dirty="0" smtClean="0"/>
              <a:t>the FCC </a:t>
            </a:r>
            <a:r>
              <a:rPr lang="en-US" sz="2800" dirty="0"/>
              <a:t>Form 486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service provider </a:t>
            </a:r>
            <a:r>
              <a:rPr lang="en-US" sz="2800" b="1" dirty="0"/>
              <a:t>certifies an FCC Form 473 </a:t>
            </a:r>
            <a:r>
              <a:rPr lang="en-US" sz="2800" dirty="0"/>
              <a:t>(SPAC Form) for each SPIN that will be featured on an invoice for that funding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6"/>
            <a:ext cx="10684876" cy="464729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In order to get reimbursed, either the applicant (for a BEAR Form) or the service provider (for a SPI form) must have a 498 ID.</a:t>
            </a:r>
          </a:p>
          <a:p>
            <a:pPr marL="0" indent="0">
              <a:buNone/>
            </a:pPr>
            <a:r>
              <a:rPr lang="en-US" sz="2800" b="1" dirty="0" smtClean="0"/>
              <a:t>For </a:t>
            </a:r>
            <a:r>
              <a:rPr lang="en-US" sz="2800" b="1" dirty="0"/>
              <a:t>BEAR Forms: </a:t>
            </a:r>
            <a:r>
              <a:rPr lang="en-US" sz="2800" dirty="0"/>
              <a:t>Applicants must certify FCC Form 498 (applicant version) and </a:t>
            </a:r>
            <a:r>
              <a:rPr lang="en-US" sz="2800" dirty="0" smtClean="0"/>
              <a:t>provide proof of bank account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USAC </a:t>
            </a:r>
            <a:r>
              <a:rPr lang="en-US" sz="2800" dirty="0"/>
              <a:t>must review and approve </a:t>
            </a:r>
            <a:r>
              <a:rPr lang="en-US" sz="2800" dirty="0" smtClean="0"/>
              <a:t>the form and assign applicants a 498 ID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</a:t>
            </a:r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SPI Forms: </a:t>
            </a:r>
            <a:r>
              <a:rPr lang="en-US" dirty="0"/>
              <a:t>Service providers must certify FCC Form 498 (service provider version) and provide proof of bank account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USAC must review and approve the form and assign service providers a </a:t>
            </a:r>
            <a:r>
              <a:rPr lang="en-US" dirty="0" smtClean="0"/>
              <a:t>SPIN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For both: </a:t>
            </a:r>
            <a:r>
              <a:rPr lang="en-US" dirty="0" smtClean="0"/>
              <a:t>FCC Form 498 remains valid for multiple funding years, but it must be updated if any information changes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INVOICE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hape 355"/>
          <p:cNvSpPr/>
          <p:nvPr/>
        </p:nvSpPr>
        <p:spPr>
          <a:xfrm>
            <a:off x="1669143" y="3342911"/>
            <a:ext cx="4049486" cy="26950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3"/>
          <p:cNvSpPr txBox="1"/>
          <p:nvPr/>
        </p:nvSpPr>
        <p:spPr>
          <a:xfrm>
            <a:off x="2196495" y="2656877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r>
              <a:rPr lang="en-US" sz="3200" b="1" dirty="0" smtClean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Applicant</a:t>
            </a:r>
            <a:endParaRPr lang="en-US" sz="3200" b="1" dirty="0">
              <a:solidFill>
                <a:srgbClr val="FE5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364"/>
          <p:cNvSpPr txBox="1"/>
          <p:nvPr/>
        </p:nvSpPr>
        <p:spPr>
          <a:xfrm>
            <a:off x="6734628" y="2656877"/>
            <a:ext cx="373017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3200" b="1" dirty="0" smtClean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Service Provider</a:t>
            </a:r>
            <a:endParaRPr lang="en-US" sz="3200" b="1" dirty="0">
              <a:solidFill>
                <a:srgbClr val="FE5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Shape 356"/>
          <p:cNvSpPr/>
          <p:nvPr/>
        </p:nvSpPr>
        <p:spPr>
          <a:xfrm>
            <a:off x="6618514" y="3327973"/>
            <a:ext cx="3846286" cy="27099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59"/>
          <p:cNvSpPr txBox="1"/>
          <p:nvPr/>
        </p:nvSpPr>
        <p:spPr>
          <a:xfrm>
            <a:off x="1669143" y="3715656"/>
            <a:ext cx="4049485" cy="2322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FCC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 472,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/>
            </a:r>
            <a:b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</a:b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Billed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Entity Applicant Reimbursement (BEAR)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Form, filed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online </a:t>
            </a:r>
          </a:p>
        </p:txBody>
      </p:sp>
      <p:sp>
        <p:nvSpPr>
          <p:cNvPr id="19" name="Shape 360"/>
          <p:cNvSpPr txBox="1"/>
          <p:nvPr/>
        </p:nvSpPr>
        <p:spPr>
          <a:xfrm>
            <a:off x="6618514" y="3715657"/>
            <a:ext cx="3846285" cy="2322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FCC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 474, Service Provider Invoice (SPI)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Form,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filed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online</a:t>
            </a:r>
            <a:b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</a:b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or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/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</a:b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Electronic invoicing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Source Sans Pro" charset="0"/>
              <a:ea typeface="Source Sans Pro" charset="0"/>
            </a:endParaRPr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337351" y="1667812"/>
            <a:ext cx="9898602" cy="93100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There are two </a:t>
            </a:r>
            <a:r>
              <a:rPr lang="en-US" sz="3200" dirty="0" smtClean="0"/>
              <a:t>methods </a:t>
            </a:r>
            <a:r>
              <a:rPr lang="en-US" sz="3200" dirty="0"/>
              <a:t>to invoice USAC:</a:t>
            </a:r>
          </a:p>
        </p:txBody>
      </p:sp>
    </p:spTree>
    <p:extLst>
      <p:ext uri="{BB962C8B-B14F-4D97-AF65-F5344CB8AC3E}">
        <p14:creationId xmlns:p14="http://schemas.microsoft.com/office/powerpoint/2010/main" val="36442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Invoice method (BEAR or SPI) is the </a:t>
            </a:r>
            <a:r>
              <a:rPr lang="en-US" sz="3200" b="1" dirty="0" smtClean="0"/>
              <a:t>applicant’s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Service provider and applicant should have this discussion as early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the invoice method is set for a Funding Request Number (FRN), it cannot be changed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invoice method is FRN-specific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2"/>
            <a:ext cx="6001305" cy="47679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Verify that all the prerequisites are in place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e.g. FCDL, FCC Form 486, FCC Form 473, approved FCC Form 498, other approvals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Have the </a:t>
            </a:r>
            <a:r>
              <a:rPr lang="en-US" sz="2800" b="1" dirty="0" smtClean="0"/>
              <a:t>BEAR/SPI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Collect the FCDL or Revised FCDL (RFCDL) information – discount level, cost of service, FCC Form 471 number, FRN,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6461756" y="633553"/>
            <a:ext cx="5730244" cy="57227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3"/>
            <a:ext cx="6776372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Determine the invoice frequency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E.g. Monthly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bi-monthly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quarterly, one-time, etc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Watch the BEAR or SPI form walk-through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(Applicants) should review the BEAR Form Filing Guide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6461756" y="633553"/>
            <a:ext cx="5730244" cy="57227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SAC Enterprise Document" ma:contentTypeID="0x0101004F25059A2FD2E44CA82C12FB36364AB800D41A34AE52609144B24A31AC9454431E" ma:contentTypeVersion="18" ma:contentTypeDescription="" ma:contentTypeScope="" ma:versionID="a8774dd0555900df1445c8900f9f7125">
  <xsd:schema xmlns:xsd="http://www.w3.org/2001/XMLSchema" xmlns:xs="http://www.w3.org/2001/XMLSchema" xmlns:p="http://schemas.microsoft.com/office/2006/metadata/properties" xmlns:ns1="http://schemas.microsoft.com/sharepoint/v3" xmlns:ns2="f92b86cd-f024-403d-a7f3-8158e59dc517" xmlns:ns3="341b754e-9596-4891-8438-3e5799c132b5" targetNamespace="http://schemas.microsoft.com/office/2006/metadata/properties" ma:root="true" ma:fieldsID="e188446ff1a785d3f816d047f957fc6f" ns1:_="" ns2:_="" ns3:_="">
    <xsd:import namespace="http://schemas.microsoft.com/sharepoint/v3"/>
    <xsd:import namespace="f92b86cd-f024-403d-a7f3-8158e59dc517"/>
    <xsd:import namespace="341b754e-9596-4891-8438-3e5799c132b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USAC_x0020_Owner" minOccurs="0"/>
                <xsd:element ref="ns3:Category" minOccurs="0"/>
                <xsd:element ref="ns3:Title_x0020_Link" minOccurs="0"/>
                <xsd:element ref="ns2:o07378bbffa846c09a9b1d9f3abdba1c" minOccurs="0"/>
                <xsd:element ref="ns2:TaxCatchAll" minOccurs="0"/>
                <xsd:element ref="ns2:TaxCatchAllLabel" minOccurs="0"/>
                <xsd:element ref="ns2:m6d606354f5a4ddbb8befc4b62d12090" minOccurs="0"/>
                <xsd:element ref="ns3:lbd3151dab024ff198661debdc0dd3f9" minOccurs="0"/>
                <xsd:element ref="ns3:I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86cd-f024-403d-a7f3-8158e59dc517" elementFormDefault="qualified">
    <xsd:import namespace="http://schemas.microsoft.com/office/2006/documentManagement/types"/>
    <xsd:import namespace="http://schemas.microsoft.com/office/infopath/2007/PartnerControls"/>
    <xsd:element name="USAC_x0020_Owner" ma:index="3" nillable="true" ma:displayName="USAC Owner" ma:list="UserInfo" ma:SharePointGroup="0" ma:internalName="USAC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07378bbffa846c09a9b1d9f3abdba1c" ma:index="9" nillable="true" ma:taxonomy="true" ma:internalName="o07378bbffa846c09a9b1d9f3abdba1c" ma:taxonomyFieldName="Related_x0020_To0" ma:displayName="Related To" ma:default="" ma:fieldId="{807378bb-ffa8-46c0-9a9b-1d9f3abdba1c}" ma:taxonomyMulti="true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2bac6-dba2-4804-b141-df559627969b}" ma:internalName="TaxCatchAll" ma:showField="CatchAllData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a42bac6-dba2-4804-b141-df559627969b}" ma:internalName="TaxCatchAllLabel" ma:readOnly="true" ma:showField="CatchAllDataLabel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d606354f5a4ddbb8befc4b62d12090" ma:index="14" nillable="true" ma:taxonomy="true" ma:internalName="m6d606354f5a4ddbb8befc4b62d12090" ma:taxonomyFieldName="USAC_x0020_Taxonomy0" ma:displayName="USAC Enterprise Tag" ma:default="" ma:fieldId="{66d60635-4f5a-4ddb-b8be-fc4b62d12090}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b754e-9596-4891-8438-3e5799c132b5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01k/Roth 401k/Hi-Limit Business Travel"/>
                    <xsd:enumeration value="Contacts"/>
                    <xsd:enumeration value="Dental and Vision Plans"/>
                    <xsd:enumeration value="Emergencies"/>
                    <xsd:enumeration value="Flexible Spending Accounts"/>
                    <xsd:enumeration value="Form"/>
                    <xsd:enumeration value="General"/>
                    <xsd:enumeration value="Helpdesk Policies"/>
                    <xsd:enumeration value="Instructions"/>
                    <xsd:enumeration value="Life Ins/Vol Life Ins/AD&amp;D/Disability"/>
                    <xsd:enumeration value="Medical and Prescription Plans/Other Cigna Programs"/>
                    <xsd:enumeration value="New Hire"/>
                    <xsd:enumeration value="Office Maps"/>
                    <xsd:enumeration value="Product Portfolio"/>
                    <xsd:enumeration value="Remote Access"/>
                    <xsd:enumeration value="Resources"/>
                    <xsd:enumeration value="Voluntary Benefits"/>
                    <xsd:enumeration value="New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itle_x0020_Link" ma:index="8" nillable="true" ma:displayName="Title Link" ma:description="SET BY WORKFLOW. Title linked to document URL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bd3151dab024ff198661debdc0dd3f9" ma:index="20" nillable="true" ma:taxonomy="true" ma:internalName="lbd3151dab024ff198661debdc0dd3f9" ma:taxonomyFieldName="Keywords" ma:displayName="Keywords" ma:default="" ma:fieldId="{5bd3151d-ab02-4ff1-9866-1debdc0dd3f9}" ma:taxonomyMulti="true" ma:sspId="301050ec-8736-4c7a-a18b-4ae609820d17" ma:termSetId="11777334-8704-4fcb-9367-480ad9880e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_x0020_Category" ma:index="21" nillable="true" ma:displayName="IT Category" ma:format="Dropdown" ma:internalName="IT_x0020_Category">
      <xsd:simpleType>
        <xsd:restriction base="dms:Choice">
          <xsd:enumeration value="Footprints"/>
          <xsd:enumeration value="Jabber"/>
          <xsd:enumeration value="Miscellaneous"/>
          <xsd:enumeration value="Outlook"/>
          <xsd:enumeration value="Remote Access"/>
          <xsd:enumeration value="ServiceCenter"/>
          <xsd:enumeration value="Telephone"/>
          <xsd:enumeration value="Web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AC_x0020_Owner xmlns="f92b86cd-f024-403d-a7f3-8158e59dc517">
      <UserInfo>
        <DisplayName/>
        <AccountId xsi:nil="true"/>
        <AccountType/>
      </UserInfo>
    </USAC_x0020_Owner>
    <KpiDescription xmlns="http://schemas.microsoft.com/sharepoint/v3" xsi:nil="true"/>
    <o07378bbffa846c09a9b1d9f3abdba1c xmlns="f92b86cd-f024-403d-a7f3-8158e59dc517">
      <Terms xmlns="http://schemas.microsoft.com/office/infopath/2007/PartnerControls"/>
    </o07378bbffa846c09a9b1d9f3abdba1c>
    <Category xmlns="341b754e-9596-4891-8438-3e5799c132b5">
      <Value>Template</Value>
    </Category>
    <TaxCatchAll xmlns="f92b86cd-f024-403d-a7f3-8158e59dc517">
      <Value>43</Value>
    </TaxCatchAll>
    <m6d606354f5a4ddbb8befc4b62d12090 xmlns="f92b86cd-f024-403d-a7f3-8158e59dc5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Look/Feel</TermName>
          <TermId xmlns="http://schemas.microsoft.com/office/infopath/2007/PartnerControls">c8bd387e-0343-4246-a82c-3fe36b64562a</TermId>
        </TermInfo>
      </Terms>
    </m6d606354f5a4ddbb8befc4b62d12090>
    <Title_x0020_Link xmlns="341b754e-9596-4891-8438-3e5799c132b5">
      <Url>https://intranet.usac.org/resources/Documents/USAC%20PPT%20Template%2016-9.pptx</Url>
      <Description>PowerPoint Template 16:9</Description>
    </Title_x0020_Link>
    <lbd3151dab024ff198661debdc0dd3f9 xmlns="341b754e-9596-4891-8438-3e5799c132b5">
      <Terms xmlns="http://schemas.microsoft.com/office/infopath/2007/PartnerControls"/>
    </lbd3151dab024ff198661debdc0dd3f9>
    <IT_x0020_Category xmlns="341b754e-9596-4891-8438-3e5799c132b5" xsi:nil="true"/>
  </documentManagement>
</p:properties>
</file>

<file path=customXml/item4.xml><?xml version="1.0" encoding="utf-8"?>
<?mso-contentType ?>
<SharedContentType xmlns="Microsoft.SharePoint.Taxonomy.ContentTypeSync" SourceId="301050ec-8736-4c7a-a18b-4ae609820d17" ContentTypeId="0x0101004F25059A2FD2E44CA82C12FB36364AB8" PreviousValue="false"/>
</file>

<file path=customXml/itemProps1.xml><?xml version="1.0" encoding="utf-8"?>
<ds:datastoreItem xmlns:ds="http://schemas.openxmlformats.org/officeDocument/2006/customXml" ds:itemID="{A2E661AA-9F2B-4284-98EF-DA82CDCE64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E79048-644E-483B-8F9B-5A15FD17B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2b86cd-f024-403d-a7f3-8158e59dc517"/>
    <ds:schemaRef ds:uri="341b754e-9596-4891-8438-3e5799c1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BAF0C-A349-4928-A4F0-F810B32962F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"/>
    <ds:schemaRef ds:uri="f92b86cd-f024-403d-a7f3-8158e59dc517"/>
    <ds:schemaRef ds:uri="http://www.w3.org/XML/1998/namespace"/>
    <ds:schemaRef ds:uri="341b754e-9596-4891-8438-3e5799c132b5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631696A7-BE03-41D9-A507-5A275470EDB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8664</TotalTime>
  <Words>1244</Words>
  <Application>Microsoft Office PowerPoint</Application>
  <PresentationFormat>Custom</PresentationFormat>
  <Paragraphs>158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Navigating the E-rate Invoicing Process</vt:lpstr>
      <vt:lpstr>AGENDA</vt:lpstr>
      <vt:lpstr>GETTING READY FOR INVOICING</vt:lpstr>
      <vt:lpstr>GETTING READY FOR INVOICING</vt:lpstr>
      <vt:lpstr>GETTING READY FOR INVOICING</vt:lpstr>
      <vt:lpstr>METHODS TO INVOICE</vt:lpstr>
      <vt:lpstr>METHODS TO INVOICE</vt:lpstr>
      <vt:lpstr>BEFORE YOU BEGIN</vt:lpstr>
      <vt:lpstr>BEFORE YOU BEGIN</vt:lpstr>
      <vt:lpstr>VIDEO</vt:lpstr>
      <vt:lpstr>VIDEO</vt:lpstr>
      <vt:lpstr>WHEN TO FILE</vt:lpstr>
      <vt:lpstr>WHEN TO FILE</vt:lpstr>
      <vt:lpstr>WHEN TO FILE</vt:lpstr>
      <vt:lpstr>TEST YOUR KNOWLEDGE!</vt:lpstr>
      <vt:lpstr>USAC INVOICE REVIEW</vt:lpstr>
      <vt:lpstr>USAC INVOICE REVIEW</vt:lpstr>
      <vt:lpstr>USAC INVOICE REVIEW</vt:lpstr>
      <vt:lpstr>USAC INVOICE REVIEW</vt:lpstr>
      <vt:lpstr>TIPS FOR INVOICING – SERVICE PROVIDERS</vt:lpstr>
      <vt:lpstr>TIPS FOR INVOICING – APPLICANTS</vt:lpstr>
      <vt:lpstr>Q&amp;A SESSION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16:9</dc:title>
  <dc:creator>laura.carollo@usac.org</dc:creator>
  <cp:lastModifiedBy>Mackenzie Howard</cp:lastModifiedBy>
  <cp:revision>153</cp:revision>
  <dcterms:created xsi:type="dcterms:W3CDTF">2016-08-11T17:43:36Z</dcterms:created>
  <dcterms:modified xsi:type="dcterms:W3CDTF">2017-10-13T18:16:11Z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0x0101004F25059A2FD2E44CA82C12FB36364AB800D41A34AE52609144B24A31AC9454431E</vt:lpwstr>
  </property>
  <property fmtid="{D5CDD505-2E9C-101B-9397-08002B2CF9AE}" pid="3" name="WorkflowChangePath">
    <vt:lpwstr>576b3ff4-4379-49bd-ac91-454412f9eafc,2;</vt:lpwstr>
  </property>
  <property fmtid="{D5CDD505-2E9C-101B-9397-08002B2CF9AE}" pid="4" name="Related_x0020_To0">
    <vt:lpwstr/>
  </property>
  <property fmtid="{D5CDD505-2E9C-101B-9397-08002B2CF9AE}" pid="5" name="USAC_x0020_Taxonomy0">
    <vt:lpwstr>43;#Look/Feel|c8bd387e-0343-4246-a82c-3fe36b64562a</vt:lpwstr>
  </property>
  <property fmtid="{D5CDD505-2E9C-101B-9397-08002B2CF9AE}" pid="6" name="Related To0">
    <vt:lpwstr/>
  </property>
  <property fmtid="{D5CDD505-2E9C-101B-9397-08002B2CF9AE}" pid="7" name="USAC Taxonomy0">
    <vt:lpwstr>43</vt:lpwstr>
  </property>
</Properties>
</file>