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70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D00"/>
    <a:srgbClr val="0062FF"/>
    <a:srgbClr val="358CFF"/>
    <a:srgbClr val="2515A8"/>
    <a:srgbClr val="89BAF4"/>
    <a:srgbClr val="296DFF"/>
    <a:srgbClr val="0064CA"/>
    <a:srgbClr val="0075FF"/>
    <a:srgbClr val="0051FF"/>
    <a:srgbClr val="006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2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 agreements are not sufficient.</a:t>
            </a:r>
          </a:p>
          <a:p>
            <a:r>
              <a:rPr lang="en-US" dirty="0" smtClean="0"/>
              <a:t>If a board must approve a contract or other document for it to be legally binding, the FCC Form 471 cannot be certified until the board approval has been obtained.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0" y="70936"/>
            <a:ext cx="12192000" cy="6890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2700"/>
            <a:ext cx="12192000" cy="6845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2700" y="12700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25"/>
          <a:stretch/>
        </p:blipFill>
        <p:spPr>
          <a:xfrm>
            <a:off x="3322" y="70934"/>
            <a:ext cx="12285659" cy="74393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66618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46293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2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/>
          <a:stretch/>
        </p:blipFill>
        <p:spPr>
          <a:xfrm>
            <a:off x="-96981" y="70932"/>
            <a:ext cx="12346198" cy="701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352774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832449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4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-121921" y="70936"/>
            <a:ext cx="12287131" cy="69549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379035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3858710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 </a:t>
            </a:r>
            <a:r>
              <a:rPr lang="en-US" dirty="0" smtClean="0">
                <a:latin typeface="SourceSansPro-Light"/>
                <a:cs typeface="SourceSansPro-Light"/>
              </a:rPr>
              <a:t>Private and Confidential</a:t>
            </a: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3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50" r:id="rId9"/>
    <p:sldLayoutId id="2147483665" r:id="rId10"/>
    <p:sldLayoutId id="2147483697" r:id="rId11"/>
    <p:sldLayoutId id="2147483667" r:id="rId12"/>
    <p:sldLayoutId id="2147483651" r:id="rId13"/>
    <p:sldLayoutId id="2147483678" r:id="rId14"/>
    <p:sldLayoutId id="2147483666" r:id="rId15"/>
    <p:sldLayoutId id="2147483677" r:id="rId16"/>
    <p:sldLayoutId id="2147483652" r:id="rId17"/>
    <p:sldLayoutId id="2147483688" r:id="rId18"/>
    <p:sldLayoutId id="2147483674" r:id="rId19"/>
    <p:sldLayoutId id="2147483675" r:id="rId20"/>
    <p:sldLayoutId id="2147483676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 10 </a:t>
            </a:r>
            <a:r>
              <a:rPr lang="en-US" dirty="0" err="1" smtClean="0"/>
              <a:t>E-rate</a:t>
            </a:r>
            <a:r>
              <a:rPr lang="en-US" dirty="0" smtClean="0"/>
              <a:t> Myths and Facts </a:t>
            </a:r>
            <a:br>
              <a:rPr lang="en-US" dirty="0" smtClean="0"/>
            </a:br>
            <a:r>
              <a:rPr lang="en-US" dirty="0" smtClean="0"/>
              <a:t>for Service Providers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Service Provider Training I July 25,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Service Providers and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06" y="2388326"/>
            <a:ext cx="10610421" cy="51162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A </a:t>
            </a:r>
            <a:r>
              <a:rPr lang="en-US" sz="3200" dirty="0"/>
              <a:t>service provider can never give anything to an applicant. 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69" y="3761113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 and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1262466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prohibition against gifts is based on the requirement for an open and fair competitive bidding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are exceptions to the prohibition for a service provider giving things to </a:t>
            </a:r>
            <a:r>
              <a:rPr lang="en-US" sz="2800" dirty="0" smtClean="0"/>
              <a:t>applicants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Charitable </a:t>
            </a:r>
            <a:r>
              <a:rPr lang="en-US" sz="2800" dirty="0"/>
              <a:t>gifts are OK as long as they do not influence or appear to influence the competitive bidding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Fact:? Service Providers and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69" y="2327366"/>
            <a:ext cx="10552611" cy="57258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 service provider has no restrictions on communications with applicants.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90" y="3567800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Providers and Applicants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" y="1709057"/>
            <a:ext cx="11791406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Boundaries </a:t>
            </a:r>
            <a:r>
              <a:rPr lang="en-US" sz="3200" i="1" dirty="0"/>
              <a:t>are around the FCC Form 470/competitive bidding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Before </a:t>
            </a:r>
            <a:r>
              <a:rPr lang="en-US" sz="2800" dirty="0"/>
              <a:t>an applicant certifies an FCC Form 470, service providers can do product demonstrations and provide information about their products and </a:t>
            </a:r>
            <a:r>
              <a:rPr lang="en-US" sz="2800" dirty="0" smtClean="0"/>
              <a:t>services.</a:t>
            </a:r>
          </a:p>
          <a:p>
            <a:pPr marL="0" indent="0">
              <a:buNone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After </a:t>
            </a:r>
            <a:r>
              <a:rPr lang="en-US" sz="2800" dirty="0"/>
              <a:t>the applicant closes the competitive bidding process and chooses your bid as the winning bid, you can assist the applicant with the remainder of the application process.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of Fact: Eligible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1" y="1992467"/>
            <a:ext cx="10822577" cy="79030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Applicants can trust service providers to provide accurate information on eligible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94" y="3588188"/>
            <a:ext cx="2139881" cy="2145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95" y="3493692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5" y="2401154"/>
            <a:ext cx="10877005" cy="6381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service provider can choose the invoicing method (BEAR Form or SPI Form).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846" y="3666309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1114421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Program </a:t>
            </a:r>
            <a:r>
              <a:rPr lang="en-US" sz="3200" i="1" dirty="0"/>
              <a:t>rules state specifically that this is the applicant’s </a:t>
            </a:r>
            <a:r>
              <a:rPr lang="en-US" sz="3200" i="1" dirty="0" smtClean="0"/>
              <a:t>choice</a:t>
            </a:r>
          </a:p>
          <a:p>
            <a:pPr marL="0" indent="0" algn="ctr">
              <a:buNone/>
            </a:pP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Competitive </a:t>
            </a:r>
            <a:r>
              <a:rPr lang="en-US" sz="2800" dirty="0"/>
              <a:t>bidding – if your billing system does not allow SPI Forms, make sure to include that information in your bid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FCC </a:t>
            </a:r>
            <a:r>
              <a:rPr lang="en-US" sz="2800" dirty="0"/>
              <a:t>Form 471 – contact your customers and MAKE SURE they affirm their choice in plenty of time for you to accommodate them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Contracted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2179320"/>
            <a:ext cx="10537372" cy="87738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For contracted services, there must be a contract or legally binding agreement in place before the applicant certifies the FCC Form 471.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87" y="3993223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Contracted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1376040"/>
            <a:ext cx="11864121" cy="49803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smtClean="0"/>
              <a:t>A contract </a:t>
            </a:r>
            <a:r>
              <a:rPr lang="en-US" sz="3200" i="1" dirty="0"/>
              <a:t>is the best evidence of a legally binding </a:t>
            </a:r>
            <a:r>
              <a:rPr lang="en-US" sz="3200" i="1" dirty="0" smtClean="0"/>
              <a:t>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Other </a:t>
            </a:r>
            <a:r>
              <a:rPr lang="en-US" sz="2800" dirty="0"/>
              <a:t>than a contract, document must bind the applicant and service provider legally as determined under state contract law (can vary from state to state).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An </a:t>
            </a:r>
            <a:r>
              <a:rPr lang="en-US" sz="2800" dirty="0"/>
              <a:t>amendment to a contract could be considered a new contract if it includes new or revised terms and conditions and/or new products or services</a:t>
            </a:r>
          </a:p>
          <a:p>
            <a:pPr marL="514350" lvl="1" indent="-342900"/>
            <a:r>
              <a:rPr lang="en-US" sz="2800" dirty="0" smtClean="0"/>
              <a:t>“</a:t>
            </a:r>
            <a:r>
              <a:rPr lang="en-US" sz="2800" dirty="0"/>
              <a:t>New” products and services must have been on the FCC Form 470 and part of the competitive bidding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Contract </a:t>
            </a:r>
            <a:r>
              <a:rPr lang="en-US" sz="2800" dirty="0"/>
              <a:t>with voluntary extensions? The extension must be negotiated and approved before the FCC Form 471 is certified.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Appeals and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30" y="2201304"/>
            <a:ext cx="11016449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 service provider can file an appeal of a USAC decision or a waiver of an FCC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59" y="3662297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 this presentation you will learn: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sz="2800" dirty="0"/>
              <a:t>Best practices for a successful </a:t>
            </a:r>
            <a:r>
              <a:rPr lang="en-US" sz="2800" dirty="0" err="1"/>
              <a:t>E-rate</a:t>
            </a:r>
            <a:r>
              <a:rPr lang="en-US" sz="2800" dirty="0"/>
              <a:t>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 and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86543"/>
            <a:ext cx="11227632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Service </a:t>
            </a:r>
            <a:r>
              <a:rPr lang="en-US" sz="2800" dirty="0"/>
              <a:t>providers that are negatively affected by a USAC decision can appeal to USAC, even if the applicant chooses not </a:t>
            </a:r>
            <a:r>
              <a:rPr lang="en-US" sz="2800" dirty="0" smtClean="0"/>
              <a:t>to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Should </a:t>
            </a:r>
            <a:r>
              <a:rPr lang="en-US" sz="2800" dirty="0"/>
              <a:t>inform applicant of the decision to appeal and copy the </a:t>
            </a:r>
            <a:r>
              <a:rPr lang="en-US" sz="2800" dirty="0" smtClean="0"/>
              <a:t>applicant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USAC </a:t>
            </a:r>
            <a:r>
              <a:rPr lang="en-US" sz="2800" dirty="0"/>
              <a:t>informs both the applicant and the service provider of the appeal </a:t>
            </a:r>
            <a:r>
              <a:rPr lang="en-US" sz="2800" dirty="0" smtClean="0"/>
              <a:t>decision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Service </a:t>
            </a:r>
            <a:r>
              <a:rPr lang="en-US" sz="2800" dirty="0"/>
              <a:t>provider can also appeal to the </a:t>
            </a:r>
            <a:r>
              <a:rPr lang="en-US" sz="2800" dirty="0" smtClean="0"/>
              <a:t>FCC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the service provider makes an error on an invoice, they can simply fix the error and refile – UNLESS they are now past the invoicing </a:t>
            </a:r>
            <a:r>
              <a:rPr lang="en-US" sz="2800" dirty="0" smtClean="0"/>
              <a:t>deadline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Documentation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274" y="2264228"/>
            <a:ext cx="9898602" cy="90351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service provider can shred or delete all program-related documentation at the end of the funding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215" y="3585131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09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 in 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0783730" cy="4112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 today’s session we’ll present you with a series of statements about the </a:t>
            </a:r>
            <a:r>
              <a:rPr lang="en-US" sz="2800" dirty="0" err="1" smtClean="0"/>
              <a:t>E-rate</a:t>
            </a:r>
            <a:r>
              <a:rPr lang="en-US" sz="2800" dirty="0" smtClean="0"/>
              <a:t> program.</a:t>
            </a:r>
          </a:p>
          <a:p>
            <a:pPr marL="0" indent="0">
              <a:buNone/>
            </a:pPr>
            <a:r>
              <a:rPr lang="en-US" sz="2800" dirty="0" smtClean="0"/>
              <a:t>Determine if you believe they are a myth or a fact by following the instructions of your presenter.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84" y="3440157"/>
            <a:ext cx="2742655" cy="248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SPAC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871" y="2806337"/>
            <a:ext cx="9898602" cy="6248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A service provider only needs to file one SPAC Form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5" y="3726815"/>
            <a:ext cx="2333897" cy="233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1016449" cy="411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/>
              <a:t>Service providers file an FCC Form 473, Service Provider Annual Certification (SPAC) Form, to certify that they will comply with program rules. </a:t>
            </a:r>
            <a:endParaRPr lang="en-US" sz="32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One </a:t>
            </a:r>
            <a:r>
              <a:rPr lang="en-US" sz="2800" dirty="0"/>
              <a:t>per SPIN per funding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Must </a:t>
            </a:r>
            <a:r>
              <a:rPr lang="en-US" sz="2800" dirty="0"/>
              <a:t>be certified for each funding year the service provider provides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Must </a:t>
            </a:r>
            <a:r>
              <a:rPr lang="en-US" sz="2800" dirty="0"/>
              <a:t>be certified before USAC can pay invoices.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" y="2588623"/>
            <a:ext cx="10505919" cy="5203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service provider only needs one SPIN to participate in the </a:t>
            </a:r>
            <a:r>
              <a:rPr lang="en-US" sz="3200" dirty="0" err="1"/>
              <a:t>E-rate</a:t>
            </a:r>
            <a:r>
              <a:rPr lang="en-US" sz="3200" dirty="0"/>
              <a:t>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65" y="38613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Provider Identification Number (SPIN)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31" y="1705796"/>
            <a:ext cx="10957666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Service </a:t>
            </a:r>
            <a:r>
              <a:rPr lang="en-US" sz="3200" dirty="0"/>
              <a:t>providers can have multiple SPINs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Service </a:t>
            </a:r>
            <a:r>
              <a:rPr lang="en-US" sz="3200" dirty="0"/>
              <a:t>providers involved in mergers or acquisitions can consolidate </a:t>
            </a:r>
            <a:r>
              <a:rPr lang="en-US" sz="3200" dirty="0" smtClean="0"/>
              <a:t>SPINs. </a:t>
            </a:r>
            <a:r>
              <a:rPr lang="en-US" sz="3200" dirty="0"/>
              <a:t>C</a:t>
            </a:r>
            <a:r>
              <a:rPr lang="en-US" sz="3200" dirty="0" smtClean="0"/>
              <a:t>ontact </a:t>
            </a:r>
            <a:r>
              <a:rPr lang="en-US" sz="3200" dirty="0"/>
              <a:t>USAC to update/refile FCC Forms 498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Communications </a:t>
            </a:r>
            <a:r>
              <a:rPr lang="en-US" sz="3200" dirty="0"/>
              <a:t>from USAC are often SPIN-specific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Fact?: </a:t>
            </a:r>
            <a:r>
              <a:rPr lang="en-US" dirty="0" err="1" smtClean="0"/>
              <a:t>E-rate</a:t>
            </a:r>
            <a:r>
              <a:rPr lang="en-US" dirty="0" smtClean="0"/>
              <a:t> Productivity Center (EPC)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2257697"/>
            <a:ext cx="11332135" cy="9296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service provider can only access data in the </a:t>
            </a:r>
            <a:r>
              <a:rPr lang="en-US" sz="3200" dirty="0" err="1"/>
              <a:t>E-rate</a:t>
            </a:r>
            <a:r>
              <a:rPr lang="en-US" sz="3200" dirty="0"/>
              <a:t> Productivity Center (EPC).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07" y="3878678"/>
            <a:ext cx="233497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604554"/>
            <a:ext cx="11157963" cy="4112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SPIN search tool to verify your FCC Form 498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Billed </a:t>
            </a:r>
            <a:r>
              <a:rPr lang="en-US" sz="2800" dirty="0"/>
              <a:t>Entity lookup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FCC </a:t>
            </a:r>
            <a:r>
              <a:rPr lang="en-US" sz="2800" dirty="0"/>
              <a:t>Form 470 tools – review individual forms (including RFP documents) or download information from multiple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FCC </a:t>
            </a:r>
            <a:r>
              <a:rPr lang="en-US" sz="2800" dirty="0"/>
              <a:t>Form 471 tools – review your customers’ funding requests, download in bulk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FRN </a:t>
            </a:r>
            <a:r>
              <a:rPr lang="en-US" sz="2800" dirty="0"/>
              <a:t>status tool – information on the entire life cycle of funding requests (submission of FCC Form 471 through total amount approved for disbursement after invoicing)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03002cba24d47dbe95f22d5d6d2b5a28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ae2dfaa4a53b553c1adcf494c2155c96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kta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Props1.xml><?xml version="1.0" encoding="utf-8"?>
<ds:datastoreItem xmlns:ds="http://schemas.openxmlformats.org/officeDocument/2006/customXml" ds:itemID="{2C6FC9AD-BB00-4021-A723-CF154823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53BAF0C-A349-4928-A4F0-F810B32962F6}">
  <ds:schemaRefs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341b754e-9596-4891-8438-3e5799c132b5"/>
    <ds:schemaRef ds:uri="f92b86cd-f024-403d-a7f3-8158e59dc51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6519</TotalTime>
  <Words>886</Words>
  <Application>Microsoft Office PowerPoint</Application>
  <PresentationFormat>Widescreen</PresentationFormat>
  <Paragraphs>94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LucidaGrande</vt:lpstr>
      <vt:lpstr>Source Sans Pro</vt:lpstr>
      <vt:lpstr>SourceSansPro-Light</vt:lpstr>
      <vt:lpstr>Wingdings</vt:lpstr>
      <vt:lpstr>Office Theme</vt:lpstr>
      <vt:lpstr>Top 10 E-rate Myths and Facts  for Service Providers</vt:lpstr>
      <vt:lpstr>Welcome</vt:lpstr>
      <vt:lpstr>Participate in Today’s Session</vt:lpstr>
      <vt:lpstr>Myth or Fact?: SPAC Forms</vt:lpstr>
      <vt:lpstr>SPAC Forms</vt:lpstr>
      <vt:lpstr>Myth or Fact?: SPIN</vt:lpstr>
      <vt:lpstr>Service Provider Identification Number (SPIN)</vt:lpstr>
      <vt:lpstr>Myth or Fact?: E-rate Productivity Center (EPC)</vt:lpstr>
      <vt:lpstr>EPC</vt:lpstr>
      <vt:lpstr>Myth or Fact?: Service Providers and Applicants</vt:lpstr>
      <vt:lpstr>Service Providers and Applicants</vt:lpstr>
      <vt:lpstr>Myth or Fact:? Service Providers and Applicants</vt:lpstr>
      <vt:lpstr>Service Providers and Applicants</vt:lpstr>
      <vt:lpstr>Myth of Fact: Eligible Services</vt:lpstr>
      <vt:lpstr>Myth or Fact?: Invoicing</vt:lpstr>
      <vt:lpstr>Invoicing</vt:lpstr>
      <vt:lpstr>Myth or Fact?: Contracted Services</vt:lpstr>
      <vt:lpstr>Contracted Services</vt:lpstr>
      <vt:lpstr>Myth or Fact?: Appeals and Waivers</vt:lpstr>
      <vt:lpstr>Appeals and Waivers</vt:lpstr>
      <vt:lpstr>Myth or Fact?: Documentation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16:9</dc:title>
  <dc:creator>laura.carollo@usac.org</dc:creator>
  <cp:keywords/>
  <cp:lastModifiedBy>Ginna Melendez</cp:lastModifiedBy>
  <cp:revision>90</cp:revision>
  <dcterms:created xsi:type="dcterms:W3CDTF">2016-08-11T17:43:36Z</dcterms:created>
  <dcterms:modified xsi:type="dcterms:W3CDTF">2017-08-07T14:11:38Z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